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05" r:id="rId3"/>
    <p:sldId id="306" r:id="rId4"/>
    <p:sldId id="404" r:id="rId5"/>
    <p:sldId id="410" r:id="rId6"/>
    <p:sldId id="411" r:id="rId7"/>
    <p:sldId id="407" r:id="rId8"/>
    <p:sldId id="412" r:id="rId9"/>
    <p:sldId id="406" r:id="rId10"/>
    <p:sldId id="408" r:id="rId11"/>
    <p:sldId id="409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421" r:id="rId21"/>
    <p:sldId id="422" r:id="rId22"/>
    <p:sldId id="423" r:id="rId23"/>
    <p:sldId id="424" r:id="rId24"/>
    <p:sldId id="425" r:id="rId25"/>
    <p:sldId id="391" r:id="rId26"/>
    <p:sldId id="405" r:id="rId27"/>
    <p:sldId id="400" r:id="rId28"/>
    <p:sldId id="401" r:id="rId29"/>
    <p:sldId id="403" r:id="rId30"/>
    <p:sldId id="394" r:id="rId31"/>
    <p:sldId id="395" r:id="rId32"/>
    <p:sldId id="397" r:id="rId33"/>
    <p:sldId id="398" r:id="rId34"/>
    <p:sldId id="399" r:id="rId35"/>
    <p:sldId id="396" r:id="rId36"/>
    <p:sldId id="426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31" autoAdjust="0"/>
    <p:restoredTop sz="94671" autoAdjust="0"/>
  </p:normalViewPr>
  <p:slideViewPr>
    <p:cSldViewPr>
      <p:cViewPr>
        <p:scale>
          <a:sx n="62" d="100"/>
          <a:sy n="62" d="100"/>
        </p:scale>
        <p:origin x="-462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Лист1!$A$2:$A$16</c:f>
              <c:numCache>
                <c:formatCode>General</c:formatCode>
                <c:ptCount val="15"/>
                <c:pt idx="0">
                  <c:v>2001</c:v>
                </c:pt>
                <c:pt idx="1">
                  <c:v>2002</c:v>
                </c:pt>
                <c:pt idx="2">
                  <c:v>2005</c:v>
                </c:pt>
                <c:pt idx="3">
                  <c:v>2006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8</c:v>
                </c:pt>
                <c:pt idx="8">
                  <c:v>5</c:v>
                </c:pt>
                <c:pt idx="9">
                  <c:v>5</c:v>
                </c:pt>
                <c:pt idx="10">
                  <c:v>10</c:v>
                </c:pt>
                <c:pt idx="11">
                  <c:v>8</c:v>
                </c:pt>
                <c:pt idx="12">
                  <c:v>11</c:v>
                </c:pt>
                <c:pt idx="13">
                  <c:v>12</c:v>
                </c:pt>
                <c:pt idx="14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D5E-4ABA-B87F-04C0B316B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1372288"/>
        <c:axId val="251373824"/>
      </c:barChart>
      <c:catAx>
        <c:axId val="25137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1373824"/>
        <c:crosses val="autoZero"/>
        <c:auto val="1"/>
        <c:lblAlgn val="ctr"/>
        <c:lblOffset val="100"/>
        <c:noMultiLvlLbl val="0"/>
      </c:catAx>
      <c:valAx>
        <c:axId val="251373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1372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Лист1!$A$2:$A$14</c:f>
              <c:strCache>
                <c:ptCount val="13"/>
                <c:pt idx="0">
                  <c:v>законодавство</c:v>
                </c:pt>
                <c:pt idx="1">
                  <c:v>тенології </c:v>
                </c:pt>
                <c:pt idx="2">
                  <c:v>економіка</c:v>
                </c:pt>
                <c:pt idx="3">
                  <c:v>безпека</c:v>
                </c:pt>
                <c:pt idx="4">
                  <c:v>європейська інтеграція</c:v>
                </c:pt>
                <c:pt idx="5">
                  <c:v>соціологія</c:v>
                </c:pt>
                <c:pt idx="6">
                  <c:v>управління</c:v>
                </c:pt>
                <c:pt idx="7">
                  <c:v>екологія</c:v>
                </c:pt>
                <c:pt idx="8">
                  <c:v>історія </c:v>
                </c:pt>
                <c:pt idx="9">
                  <c:v>сільське господарство</c:v>
                </c:pt>
                <c:pt idx="10">
                  <c:v>мова</c:v>
                </c:pt>
                <c:pt idx="11">
                  <c:v>цінності</c:v>
                </c:pt>
                <c:pt idx="12">
                  <c:v>освіта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7</c:v>
                </c:pt>
                <c:pt idx="1">
                  <c:v>5</c:v>
                </c:pt>
                <c:pt idx="2">
                  <c:v>22</c:v>
                </c:pt>
                <c:pt idx="3">
                  <c:v>8</c:v>
                </c:pt>
                <c:pt idx="4">
                  <c:v>10</c:v>
                </c:pt>
                <c:pt idx="5">
                  <c:v>3</c:v>
                </c:pt>
                <c:pt idx="6">
                  <c:v>7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B1-45E1-9151-18CE8D29562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25B17-7751-4269-A695-D5A4985C459A}" type="datetimeFigureOut">
              <a:rPr lang="uk-UA" smtClean="0"/>
              <a:pPr/>
              <a:t>21.04.2019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5E8FB-1758-428E-BE1B-996202A42B1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789936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90A35-4648-4EC9-88F7-E8AA05969974}" type="datetimeFigureOut">
              <a:rPr lang="uk-UA" smtClean="0"/>
              <a:pPr/>
              <a:t>21.04.2019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1EDFA-D9EF-4228-A1F0-BDD9B7F16A2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728584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C3A2-B525-406D-81A2-6ABEF1808DD9}" type="datetime1">
              <a:rPr lang="ru-RU" smtClean="0"/>
              <a:t>21.04.2019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ED27-27F1-4BED-911B-626C671FBD69}" type="datetime1">
              <a:rPr lang="ru-RU" smtClean="0"/>
              <a:t>21.04.2019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828E-BDDD-4825-ADCD-5A9C7C42F9FF}" type="datetime1">
              <a:rPr lang="ru-RU" smtClean="0"/>
              <a:t>21.04.2019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DFD0-4985-4342-9E4D-4D5BDFB94190}" type="datetime1">
              <a:rPr lang="ru-RU" smtClean="0"/>
              <a:t>21.04.2019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1604-A660-46BF-AD7E-CB5B9F3D4B5F}" type="datetime1">
              <a:rPr lang="ru-RU" smtClean="0"/>
              <a:t>21.04.2019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F44D-8E17-41B1-B117-AFDC34F7B4C3}" type="datetime1">
              <a:rPr lang="ru-RU" smtClean="0"/>
              <a:t>21.04.2019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E662-6C73-48D0-AB71-AF561DDBAD61}" type="datetime1">
              <a:rPr lang="ru-RU" smtClean="0"/>
              <a:t>21.04.2019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F4B3-A615-4336-B297-5DC5272D8D0E}" type="datetime1">
              <a:rPr lang="ru-RU" smtClean="0"/>
              <a:t>21.04.2019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8385-4BFA-45F1-8DF7-7B9E4C123A45}" type="datetime1">
              <a:rPr lang="ru-RU" smtClean="0"/>
              <a:t>21.04.2019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F848-6646-454C-ACF7-3B32AC1BB273}" type="datetime1">
              <a:rPr lang="ru-RU" smtClean="0"/>
              <a:t>21.04.2019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A1A2-4CA9-477B-A3B7-42023B9C195A}" type="datetime1">
              <a:rPr lang="ru-RU" smtClean="0"/>
              <a:t>21.04.2019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D70A4-78B5-481D-B105-0C4DD9441D49}" type="datetime1">
              <a:rPr lang="ru-RU" smtClean="0"/>
              <a:t>21.04.2019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ndip.org.ua/mon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76456" cy="2952327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Проекти напряму «Жан Моне» </a:t>
            </a:r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докторській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підготовці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освітніх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наук: 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український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досвід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924944"/>
            <a:ext cx="8263819" cy="1752600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/>
                </a:solidFill>
              </a:rPr>
              <a:t>Заболотна О.А., </a:t>
            </a:r>
            <a:r>
              <a:rPr lang="uk-UA" sz="2400" b="1" dirty="0" err="1" smtClean="0">
                <a:solidFill>
                  <a:schemeClr val="tx1"/>
                </a:solidFill>
              </a:rPr>
              <a:t>докт</a:t>
            </a:r>
            <a:r>
              <a:rPr lang="uk-UA" sz="2400" b="1" dirty="0" smtClean="0">
                <a:solidFill>
                  <a:schemeClr val="tx1"/>
                </a:solidFill>
              </a:rPr>
              <a:t>. пед. наук, професор,</a:t>
            </a:r>
          </a:p>
          <a:p>
            <a:pPr algn="r"/>
            <a:r>
              <a:rPr lang="uk-UA" sz="2400" b="1" dirty="0" smtClean="0">
                <a:solidFill>
                  <a:schemeClr val="tx1"/>
                </a:solidFill>
              </a:rPr>
              <a:t>професор кафедри іноземних мов </a:t>
            </a:r>
          </a:p>
          <a:p>
            <a:pPr algn="r"/>
            <a:r>
              <a:rPr lang="uk-UA" sz="2400" b="1" dirty="0" smtClean="0">
                <a:solidFill>
                  <a:schemeClr val="tx1"/>
                </a:solidFill>
              </a:rPr>
              <a:t>Уманського державного педагогічного університету</a:t>
            </a:r>
          </a:p>
        </p:txBody>
      </p:sp>
      <p:pic>
        <p:nvPicPr>
          <p:cNvPr id="4" name="Picture 2" descr="D:\!!16-04-14!!\Documents\ДОПОМАГАЮ МАМІ\2015 Лекції на Польщу\pics\ITS Teaching and Learning front pa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180548"/>
            <a:ext cx="2801888" cy="148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" y="6038216"/>
            <a:ext cx="2411760" cy="80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56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 вислів належить </a:t>
            </a:r>
            <a:b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Жану Моне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«</a:t>
            </a:r>
            <a:r>
              <a:rPr lang="ru-RU" dirty="0" err="1" smtClean="0"/>
              <a:t>Європа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, є і буде»</a:t>
            </a:r>
          </a:p>
          <a:p>
            <a:pPr marL="0" indent="0">
              <a:buNone/>
            </a:pPr>
            <a:r>
              <a:rPr lang="ru-RU" dirty="0" smtClean="0"/>
              <a:t>Б. «</a:t>
            </a:r>
            <a:r>
              <a:rPr lang="ru-RU" dirty="0" err="1"/>
              <a:t>Європи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, — </a:t>
            </a:r>
            <a:r>
              <a:rPr lang="ru-RU" dirty="0" err="1"/>
              <a:t>Європу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треба </a:t>
            </a:r>
            <a:r>
              <a:rPr lang="ru-RU" dirty="0" err="1"/>
              <a:t>створити</a:t>
            </a:r>
            <a:r>
              <a:rPr lang="ru-RU" dirty="0"/>
              <a:t>»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В. «</a:t>
            </a:r>
            <a:r>
              <a:rPr lang="ru-RU" dirty="0" err="1" smtClean="0"/>
              <a:t>Європа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найсильніша</a:t>
            </a:r>
            <a:r>
              <a:rPr lang="ru-RU" dirty="0" smtClean="0"/>
              <a:t> держава»</a:t>
            </a:r>
          </a:p>
          <a:p>
            <a:pPr marL="0" indent="0">
              <a:buNone/>
            </a:pPr>
            <a:r>
              <a:rPr lang="ru-RU" dirty="0" smtClean="0"/>
              <a:t>Г. «</a:t>
            </a:r>
            <a:r>
              <a:rPr lang="ru-RU" dirty="0" err="1" smtClean="0"/>
              <a:t>Європа</a:t>
            </a:r>
            <a:r>
              <a:rPr lang="ru-RU" dirty="0" smtClean="0"/>
              <a:t> </a:t>
            </a:r>
            <a:r>
              <a:rPr lang="ru-RU" dirty="0" err="1" smtClean="0"/>
              <a:t>пануватиме</a:t>
            </a:r>
            <a:r>
              <a:rPr lang="ru-RU" dirty="0" smtClean="0"/>
              <a:t> над </a:t>
            </a:r>
            <a:r>
              <a:rPr lang="ru-RU" dirty="0" err="1" smtClean="0"/>
              <a:t>світом</a:t>
            </a:r>
            <a:r>
              <a:rPr lang="ru-RU" dirty="0" smtClean="0"/>
              <a:t>»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46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Хто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виступив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ініціаторами створення Європейського об’єднання вугілля і сталі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? 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Конрад </a:t>
            </a:r>
            <a:r>
              <a:rPr lang="ru-RU" dirty="0" err="1" smtClean="0"/>
              <a:t>Аденауер</a:t>
            </a:r>
            <a:r>
              <a:rPr lang="ru-RU" dirty="0" smtClean="0"/>
              <a:t> і Жан Моне</a:t>
            </a:r>
          </a:p>
          <a:p>
            <a:pPr marL="0" indent="0">
              <a:buNone/>
            </a:pPr>
            <a:r>
              <a:rPr lang="ru-RU" dirty="0" smtClean="0"/>
              <a:t>Б. Жан Моне і Роберт Шуман </a:t>
            </a:r>
          </a:p>
          <a:p>
            <a:pPr marL="0" indent="0">
              <a:buNone/>
            </a:pPr>
            <a:r>
              <a:rPr lang="ru-RU" dirty="0" smtClean="0"/>
              <a:t>В. Конрад </a:t>
            </a:r>
            <a:r>
              <a:rPr lang="ru-RU" dirty="0" err="1" smtClean="0"/>
              <a:t>Аденауер</a:t>
            </a:r>
            <a:r>
              <a:rPr lang="ru-RU" dirty="0" smtClean="0"/>
              <a:t> і Роберт Шуман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81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Яка країна не входила до Європейського об’єднання вугілля і сталі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? 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</a:t>
            </a:r>
            <a:r>
              <a:rPr lang="ru-RU" dirty="0" err="1" smtClean="0"/>
              <a:t>Франція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Б. ФРН</a:t>
            </a:r>
          </a:p>
          <a:p>
            <a:pPr marL="0" indent="0">
              <a:buNone/>
            </a:pPr>
            <a:r>
              <a:rPr lang="ru-RU" dirty="0" smtClean="0"/>
              <a:t>В. </a:t>
            </a:r>
            <a:r>
              <a:rPr lang="ru-RU" dirty="0" err="1" smtClean="0"/>
              <a:t>Бельгія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Г. Нідерланди</a:t>
            </a:r>
          </a:p>
          <a:p>
            <a:pPr marL="0" indent="0">
              <a:buNone/>
            </a:pPr>
            <a:r>
              <a:rPr lang="uk-UA" dirty="0" smtClean="0"/>
              <a:t>Д. Іспанія</a:t>
            </a:r>
          </a:p>
          <a:p>
            <a:pPr marL="0" indent="0">
              <a:buNone/>
            </a:pPr>
            <a:r>
              <a:rPr lang="uk-UA" dirty="0" smtClean="0"/>
              <a:t>Е. Італія</a:t>
            </a:r>
          </a:p>
          <a:p>
            <a:pPr marL="0" indent="0">
              <a:buNone/>
            </a:pPr>
            <a:r>
              <a:rPr lang="uk-UA" dirty="0" smtClean="0"/>
              <a:t>Є. Люксембург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66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Яку функцію у Європейському об’єднанні вугілля і сталі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виконував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Жан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Монне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Голова </a:t>
            </a:r>
            <a:r>
              <a:rPr lang="ru-RU" dirty="0" err="1" smtClean="0"/>
              <a:t>правління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Б. Президент</a:t>
            </a:r>
          </a:p>
          <a:p>
            <a:pPr marL="0" indent="0">
              <a:buNone/>
            </a:pPr>
            <a:r>
              <a:rPr lang="ru-RU" dirty="0" smtClean="0"/>
              <a:t>В. </a:t>
            </a:r>
            <a:r>
              <a:rPr lang="ru-RU" dirty="0" err="1" smtClean="0"/>
              <a:t>Генеральний</a:t>
            </a:r>
            <a:r>
              <a:rPr lang="ru-RU" dirty="0" smtClean="0"/>
              <a:t> </a:t>
            </a:r>
            <a:r>
              <a:rPr lang="ru-RU" dirty="0" err="1" smtClean="0"/>
              <a:t>секретар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Г. Голова опозиції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15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6205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 </a:t>
            </a:r>
            <a:r>
              <a:rPr lang="uk-UA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Монне</a:t>
            </a:r>
            <a:r>
              <a:rPr lang="uk-UA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хто він? 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830" y="1030750"/>
            <a:ext cx="3205361" cy="3615069"/>
          </a:xfr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827584" y="5229200"/>
            <a:ext cx="7200800" cy="896963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uk-UA" sz="2400" dirty="0" smtClean="0"/>
              <a:t>1888 – 1979 </a:t>
            </a:r>
          </a:p>
          <a:p>
            <a:pPr algn="ctr"/>
            <a:r>
              <a:rPr lang="uk-UA" sz="2400" dirty="0" smtClean="0"/>
              <a:t>Батько Об’єднаної Європи, натхненний європейської інтеграції</a:t>
            </a: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26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Коли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народився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Жан Моне?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А. 9 </a:t>
            </a:r>
            <a:r>
              <a:rPr lang="ru-RU" b="1" dirty="0"/>
              <a:t>листопада </a:t>
            </a:r>
            <a:r>
              <a:rPr lang="ru-RU" b="1" dirty="0" smtClean="0"/>
              <a:t>1888 р.</a:t>
            </a:r>
          </a:p>
          <a:p>
            <a:pPr marL="0" indent="0">
              <a:buNone/>
            </a:pPr>
            <a:r>
              <a:rPr lang="ru-RU" dirty="0" smtClean="0"/>
              <a:t>Б. 9 </a:t>
            </a:r>
            <a:r>
              <a:rPr lang="ru-RU" dirty="0"/>
              <a:t>листопада </a:t>
            </a:r>
            <a:r>
              <a:rPr lang="ru-RU" dirty="0" smtClean="0"/>
              <a:t>1899 </a:t>
            </a:r>
            <a:r>
              <a:rPr lang="ru-RU" dirty="0"/>
              <a:t>р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В. 9 </a:t>
            </a:r>
            <a:r>
              <a:rPr lang="ru-RU" dirty="0"/>
              <a:t>листопада </a:t>
            </a:r>
            <a:r>
              <a:rPr lang="ru-RU" dirty="0" smtClean="0"/>
              <a:t>1988 </a:t>
            </a:r>
            <a:r>
              <a:rPr lang="ru-RU" dirty="0"/>
              <a:t>р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Г. 9 </a:t>
            </a:r>
            <a:r>
              <a:rPr lang="ru-RU" dirty="0"/>
              <a:t>листопада </a:t>
            </a:r>
            <a:r>
              <a:rPr lang="ru-RU" dirty="0" smtClean="0"/>
              <a:t>1788 </a:t>
            </a:r>
            <a:r>
              <a:rPr lang="ru-RU" dirty="0"/>
              <a:t>р.</a:t>
            </a:r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00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З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чим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пов’язаний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родинний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бізнес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Моне?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з </a:t>
            </a:r>
            <a:r>
              <a:rPr lang="ru-RU" dirty="0" err="1" smtClean="0"/>
              <a:t>виробництвом</a:t>
            </a:r>
            <a:r>
              <a:rPr lang="ru-RU" dirty="0" smtClean="0"/>
              <a:t> </a:t>
            </a:r>
            <a:r>
              <a:rPr lang="ru-RU" dirty="0" err="1" smtClean="0"/>
              <a:t>шерсті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Б. </a:t>
            </a:r>
            <a:r>
              <a:rPr lang="ru-RU" b="1" dirty="0"/>
              <a:t>з </a:t>
            </a:r>
            <a:r>
              <a:rPr lang="ru-RU" b="1" dirty="0" err="1"/>
              <a:t>виробництвом</a:t>
            </a:r>
            <a:r>
              <a:rPr lang="ru-RU" b="1" dirty="0"/>
              <a:t> </a:t>
            </a:r>
            <a:r>
              <a:rPr lang="ru-RU" b="1" dirty="0" smtClean="0"/>
              <a:t>коньяку</a:t>
            </a:r>
          </a:p>
          <a:p>
            <a:pPr marL="0" indent="0">
              <a:buNone/>
            </a:pPr>
            <a:r>
              <a:rPr lang="ru-RU" dirty="0" smtClean="0"/>
              <a:t>В. </a:t>
            </a:r>
            <a:r>
              <a:rPr lang="ru-RU" dirty="0"/>
              <a:t>з </a:t>
            </a:r>
            <a:r>
              <a:rPr lang="ru-RU" dirty="0" err="1"/>
              <a:t>виробництвом</a:t>
            </a:r>
            <a:r>
              <a:rPr lang="ru-RU" dirty="0"/>
              <a:t> </a:t>
            </a:r>
            <a:r>
              <a:rPr lang="ru-RU" dirty="0" err="1" smtClean="0"/>
              <a:t>сиру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Г. </a:t>
            </a:r>
            <a:r>
              <a:rPr lang="ru-RU" dirty="0"/>
              <a:t>з </a:t>
            </a:r>
            <a:r>
              <a:rPr lang="ru-RU" dirty="0" err="1"/>
              <a:t>виробництвом</a:t>
            </a:r>
            <a:r>
              <a:rPr lang="ru-RU" dirty="0"/>
              <a:t> </a:t>
            </a:r>
            <a:r>
              <a:rPr lang="ru-RU" dirty="0" smtClean="0"/>
              <a:t>вина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93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421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На кого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схожий Жан 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Моне 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(за словами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французького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президента Жискара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д'Естена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)?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А. </a:t>
            </a:r>
            <a:r>
              <a:rPr lang="ru-RU" b="1" dirty="0"/>
              <a:t>«</a:t>
            </a:r>
            <a:r>
              <a:rPr lang="ru-RU" b="1" dirty="0" err="1"/>
              <a:t>розумного</a:t>
            </a:r>
            <a:r>
              <a:rPr lang="ru-RU" b="1" dirty="0"/>
              <a:t> </a:t>
            </a:r>
            <a:r>
              <a:rPr lang="ru-RU" b="1" dirty="0" err="1"/>
              <a:t>французького</a:t>
            </a:r>
            <a:r>
              <a:rPr lang="ru-RU" b="1" dirty="0"/>
              <a:t> селянина»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Б. «простого </a:t>
            </a:r>
            <a:r>
              <a:rPr lang="ru-RU" dirty="0" err="1" smtClean="0"/>
              <a:t>французького</a:t>
            </a:r>
            <a:r>
              <a:rPr lang="ru-RU" dirty="0" smtClean="0"/>
              <a:t> </a:t>
            </a:r>
            <a:r>
              <a:rPr lang="ru-RU" dirty="0" err="1" smtClean="0"/>
              <a:t>інтелігента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В. «</a:t>
            </a:r>
            <a:r>
              <a:rPr lang="ru-RU" dirty="0" err="1" smtClean="0"/>
              <a:t>хистрого</a:t>
            </a:r>
            <a:r>
              <a:rPr lang="ru-RU" dirty="0" smtClean="0"/>
              <a:t> </a:t>
            </a:r>
            <a:r>
              <a:rPr lang="ru-RU" dirty="0" err="1" smtClean="0"/>
              <a:t>французького</a:t>
            </a:r>
            <a:r>
              <a:rPr lang="ru-RU" dirty="0" smtClean="0"/>
              <a:t> </a:t>
            </a:r>
            <a:r>
              <a:rPr lang="ru-RU" dirty="0" err="1" smtClean="0"/>
              <a:t>комерсанта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Г. «веселого </a:t>
            </a:r>
            <a:r>
              <a:rPr lang="ru-RU" dirty="0" err="1" smtClean="0"/>
              <a:t>французького</a:t>
            </a:r>
            <a:r>
              <a:rPr lang="ru-RU" dirty="0" smtClean="0"/>
              <a:t> простака»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16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Ким НЕ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працював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Жан Моне?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</a:t>
            </a:r>
            <a:r>
              <a:rPr lang="ru-RU" dirty="0"/>
              <a:t>заступником генерального секретаря </a:t>
            </a:r>
            <a:r>
              <a:rPr lang="ru-RU" dirty="0" err="1"/>
              <a:t>Ліги</a:t>
            </a:r>
            <a:r>
              <a:rPr lang="ru-RU" dirty="0"/>
              <a:t> </a:t>
            </a:r>
            <a:r>
              <a:rPr lang="ru-RU" dirty="0" err="1"/>
              <a:t>Націй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Б. </a:t>
            </a:r>
            <a:r>
              <a:rPr lang="ru-RU" dirty="0" err="1" smtClean="0"/>
              <a:t>французьким</a:t>
            </a:r>
            <a:r>
              <a:rPr lang="ru-RU" dirty="0" smtClean="0"/>
              <a:t> дипломатом у </a:t>
            </a:r>
            <a:r>
              <a:rPr lang="ru-RU" dirty="0" err="1" smtClean="0"/>
              <a:t>Вашингтоні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В. Головою </a:t>
            </a:r>
            <a:r>
              <a:rPr lang="ru-RU" dirty="0" err="1" smtClean="0"/>
              <a:t>французько-британського</a:t>
            </a:r>
            <a:r>
              <a:rPr lang="ru-RU" dirty="0" smtClean="0"/>
              <a:t> </a:t>
            </a:r>
            <a:r>
              <a:rPr lang="ru-RU" dirty="0" err="1" smtClean="0"/>
              <a:t>координаційного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Г. президентом </a:t>
            </a:r>
            <a:r>
              <a:rPr lang="ru-RU" b="1" dirty="0" err="1" smtClean="0"/>
              <a:t>Франції</a:t>
            </a:r>
            <a:endParaRPr lang="ru-RU" b="1" dirty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Як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називають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Жана Моне?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Ворогом </a:t>
            </a:r>
            <a:r>
              <a:rPr lang="ru-RU" dirty="0" err="1" smtClean="0"/>
              <a:t>Європи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Б. Другом </a:t>
            </a:r>
            <a:r>
              <a:rPr lang="ru-RU" dirty="0" err="1" smtClean="0"/>
              <a:t>Європи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В. </a:t>
            </a:r>
            <a:r>
              <a:rPr lang="ru-RU" b="1" dirty="0" err="1" smtClean="0"/>
              <a:t>Батьком</a:t>
            </a:r>
            <a:r>
              <a:rPr lang="ru-RU" b="1" dirty="0" smtClean="0"/>
              <a:t> </a:t>
            </a:r>
            <a:r>
              <a:rPr lang="ru-RU" b="1" dirty="0" err="1" smtClean="0"/>
              <a:t>Європи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Г. </a:t>
            </a:r>
            <a:r>
              <a:rPr lang="ru-RU" dirty="0" err="1" smtClean="0"/>
              <a:t>Матір’ю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24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Структура</a:t>
            </a:r>
            <a:r>
              <a:rPr lang="en-US" b="1" dirty="0" smtClean="0">
                <a:solidFill>
                  <a:srgbClr val="C00000"/>
                </a:solidFill>
              </a:rPr>
              <a:t>: 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Жан </a:t>
            </a:r>
            <a:r>
              <a:rPr lang="uk-UA" b="1" dirty="0" err="1" smtClean="0"/>
              <a:t>Монне</a:t>
            </a:r>
            <a:r>
              <a:rPr lang="uk-UA" b="1" dirty="0" smtClean="0"/>
              <a:t> – хто він? </a:t>
            </a:r>
            <a:r>
              <a:rPr lang="en-US" b="1" dirty="0" smtClean="0"/>
              <a:t> </a:t>
            </a:r>
            <a:endParaRPr lang="ru-RU" dirty="0"/>
          </a:p>
          <a:p>
            <a:r>
              <a:rPr lang="uk-UA" b="1" dirty="0" smtClean="0"/>
              <a:t>Загальний огляд напряму Жана </a:t>
            </a:r>
            <a:r>
              <a:rPr lang="uk-UA" b="1" dirty="0" err="1" smtClean="0"/>
              <a:t>Монне</a:t>
            </a:r>
            <a:endParaRPr lang="en-US" b="1" dirty="0" smtClean="0"/>
          </a:p>
          <a:p>
            <a:r>
              <a:rPr lang="uk-UA" b="1" dirty="0" smtClean="0"/>
              <a:t>Жан </a:t>
            </a:r>
            <a:r>
              <a:rPr lang="uk-UA" b="1" dirty="0" err="1" smtClean="0"/>
              <a:t>Монне</a:t>
            </a:r>
            <a:r>
              <a:rPr lang="uk-UA" b="1" dirty="0" smtClean="0"/>
              <a:t> в Україні</a:t>
            </a:r>
            <a:r>
              <a:rPr lang="en-US" b="1" dirty="0" smtClean="0"/>
              <a:t> </a:t>
            </a:r>
            <a:endParaRPr lang="ru-RU" dirty="0"/>
          </a:p>
          <a:p>
            <a:r>
              <a:rPr lang="uk-UA" b="1" dirty="0" smtClean="0"/>
              <a:t>Спрямованість проектів напряму Жана </a:t>
            </a:r>
            <a:r>
              <a:rPr lang="uk-UA" b="1" dirty="0" err="1" smtClean="0"/>
              <a:t>Монне</a:t>
            </a:r>
            <a:r>
              <a:rPr lang="uk-UA" b="1" dirty="0" smtClean="0"/>
              <a:t> в Україні</a:t>
            </a:r>
          </a:p>
          <a:p>
            <a:r>
              <a:rPr lang="uk-UA" b="1" dirty="0" smtClean="0"/>
              <a:t>Програми напряму Жана </a:t>
            </a:r>
            <a:r>
              <a:rPr lang="uk-UA" b="1" dirty="0" err="1" smtClean="0"/>
              <a:t>Монне</a:t>
            </a:r>
            <a:r>
              <a:rPr lang="uk-UA" b="1" dirty="0" smtClean="0"/>
              <a:t> у докторській підготовці з освітніх наук в Україні </a:t>
            </a:r>
            <a:r>
              <a:rPr lang="en-US" b="1" dirty="0" smtClean="0"/>
              <a:t>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666" y="5949279"/>
            <a:ext cx="3181334" cy="9087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1933"/>
            <a:ext cx="2411760" cy="80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97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Кому Жан Моне подав 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ідею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франко-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британський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союз?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Рузвельту</a:t>
            </a:r>
          </a:p>
          <a:p>
            <a:pPr marL="0" indent="0">
              <a:buNone/>
            </a:pPr>
            <a:r>
              <a:rPr lang="ru-RU" b="1" dirty="0" smtClean="0"/>
              <a:t>Б. Черчиллю </a:t>
            </a:r>
          </a:p>
          <a:p>
            <a:pPr marL="0" indent="0">
              <a:buNone/>
            </a:pPr>
            <a:r>
              <a:rPr lang="ru-RU" dirty="0" smtClean="0"/>
              <a:t>В. Маршаллу</a:t>
            </a:r>
          </a:p>
          <a:p>
            <a:pPr marL="0" indent="0">
              <a:buNone/>
            </a:pPr>
            <a:r>
              <a:rPr lang="ru-RU" dirty="0" smtClean="0"/>
              <a:t>Г. </a:t>
            </a:r>
            <a:r>
              <a:rPr lang="ru-RU" dirty="0" err="1" smtClean="0"/>
              <a:t>Сталіну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19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 вислів належить </a:t>
            </a:r>
            <a:b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Жану Моне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«</a:t>
            </a:r>
            <a:r>
              <a:rPr lang="ru-RU" dirty="0" err="1" smtClean="0"/>
              <a:t>Європа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, є і буде»</a:t>
            </a:r>
          </a:p>
          <a:p>
            <a:pPr marL="0" indent="0">
              <a:buNone/>
            </a:pPr>
            <a:r>
              <a:rPr lang="ru-RU" b="1" dirty="0" smtClean="0"/>
              <a:t>Б. «</a:t>
            </a:r>
            <a:r>
              <a:rPr lang="ru-RU" b="1" dirty="0" err="1"/>
              <a:t>Європи</a:t>
            </a:r>
            <a:r>
              <a:rPr lang="ru-RU" b="1" dirty="0"/>
              <a:t> </a:t>
            </a:r>
            <a:r>
              <a:rPr lang="ru-RU" b="1" dirty="0" err="1"/>
              <a:t>ніколи</a:t>
            </a:r>
            <a:r>
              <a:rPr lang="ru-RU" b="1" dirty="0"/>
              <a:t> не </a:t>
            </a:r>
            <a:r>
              <a:rPr lang="ru-RU" b="1" dirty="0" err="1"/>
              <a:t>було</a:t>
            </a:r>
            <a:r>
              <a:rPr lang="ru-RU" b="1" dirty="0"/>
              <a:t>, — </a:t>
            </a:r>
            <a:r>
              <a:rPr lang="ru-RU" b="1" dirty="0" err="1"/>
              <a:t>Європу</a:t>
            </a:r>
            <a:r>
              <a:rPr lang="ru-RU" b="1" dirty="0"/>
              <a:t> </a:t>
            </a:r>
            <a:r>
              <a:rPr lang="ru-RU" b="1" dirty="0" err="1"/>
              <a:t>ще</a:t>
            </a:r>
            <a:r>
              <a:rPr lang="ru-RU" b="1" dirty="0"/>
              <a:t> треба </a:t>
            </a:r>
            <a:r>
              <a:rPr lang="ru-RU" b="1" dirty="0" err="1"/>
              <a:t>створити</a:t>
            </a:r>
            <a:r>
              <a:rPr lang="ru-RU" b="1" dirty="0"/>
              <a:t>»</a:t>
            </a:r>
            <a:r>
              <a:rPr lang="ru-RU" b="1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В. «</a:t>
            </a:r>
            <a:r>
              <a:rPr lang="ru-RU" dirty="0" err="1" smtClean="0"/>
              <a:t>Європа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найсильніша</a:t>
            </a:r>
            <a:r>
              <a:rPr lang="ru-RU" dirty="0" smtClean="0"/>
              <a:t> держава»</a:t>
            </a:r>
          </a:p>
          <a:p>
            <a:pPr marL="0" indent="0">
              <a:buNone/>
            </a:pPr>
            <a:r>
              <a:rPr lang="ru-RU" dirty="0" smtClean="0"/>
              <a:t>Г. «</a:t>
            </a:r>
            <a:r>
              <a:rPr lang="ru-RU" dirty="0" err="1" smtClean="0"/>
              <a:t>Європа</a:t>
            </a:r>
            <a:r>
              <a:rPr lang="ru-RU" dirty="0" smtClean="0"/>
              <a:t> </a:t>
            </a:r>
            <a:r>
              <a:rPr lang="ru-RU" dirty="0" err="1" smtClean="0"/>
              <a:t>пануватиме</a:t>
            </a:r>
            <a:r>
              <a:rPr lang="ru-RU" dirty="0" smtClean="0"/>
              <a:t> над </a:t>
            </a:r>
            <a:r>
              <a:rPr lang="ru-RU" dirty="0" err="1" smtClean="0"/>
              <a:t>світом</a:t>
            </a:r>
            <a:r>
              <a:rPr lang="ru-RU" dirty="0" smtClean="0"/>
              <a:t>»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1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Хто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виступив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ініціаторами створення Європейського об’єднання вугілля і сталі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? 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Конрад </a:t>
            </a:r>
            <a:r>
              <a:rPr lang="ru-RU" dirty="0" err="1" smtClean="0"/>
              <a:t>Аденауер</a:t>
            </a:r>
            <a:r>
              <a:rPr lang="ru-RU" dirty="0" smtClean="0"/>
              <a:t> і Жан Моне</a:t>
            </a:r>
          </a:p>
          <a:p>
            <a:pPr marL="0" indent="0">
              <a:buNone/>
            </a:pPr>
            <a:r>
              <a:rPr lang="ru-RU" b="1" dirty="0" smtClean="0"/>
              <a:t>Б. Жан Моне і Роберт Шуман </a:t>
            </a:r>
          </a:p>
          <a:p>
            <a:pPr marL="0" indent="0">
              <a:buNone/>
            </a:pPr>
            <a:r>
              <a:rPr lang="ru-RU" dirty="0" smtClean="0"/>
              <a:t>В. Конрад </a:t>
            </a:r>
            <a:r>
              <a:rPr lang="ru-RU" dirty="0" err="1" smtClean="0"/>
              <a:t>Аденауер</a:t>
            </a:r>
            <a:r>
              <a:rPr lang="ru-RU" dirty="0" smtClean="0"/>
              <a:t> і Роберт Шуман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0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Яка країна не входила до Європейського об’єднання вугілля і сталі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? 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</a:t>
            </a:r>
            <a:r>
              <a:rPr lang="ru-RU" dirty="0" err="1" smtClean="0"/>
              <a:t>Франція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Б. ФРН</a:t>
            </a:r>
          </a:p>
          <a:p>
            <a:pPr marL="0" indent="0">
              <a:buNone/>
            </a:pPr>
            <a:r>
              <a:rPr lang="ru-RU" dirty="0" smtClean="0"/>
              <a:t>В. </a:t>
            </a:r>
            <a:r>
              <a:rPr lang="ru-RU" dirty="0" err="1" smtClean="0"/>
              <a:t>Бельгія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Г. Нідерланди</a:t>
            </a:r>
          </a:p>
          <a:p>
            <a:pPr marL="0" indent="0">
              <a:buNone/>
            </a:pPr>
            <a:r>
              <a:rPr lang="uk-UA" b="1" dirty="0" smtClean="0"/>
              <a:t>Д. Іспанія</a:t>
            </a:r>
          </a:p>
          <a:p>
            <a:pPr marL="0" indent="0">
              <a:buNone/>
            </a:pPr>
            <a:r>
              <a:rPr lang="uk-UA" dirty="0" smtClean="0"/>
              <a:t>Е. Італія</a:t>
            </a:r>
          </a:p>
          <a:p>
            <a:pPr marL="0" indent="0">
              <a:buNone/>
            </a:pPr>
            <a:r>
              <a:rPr lang="uk-UA" dirty="0" smtClean="0"/>
              <a:t>Є. Люксембург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2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Яку функцію у Європейському об’єднанні вугілля і сталі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виконував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Жан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Монне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А. Голова </a:t>
            </a:r>
            <a:r>
              <a:rPr lang="ru-RU" b="1" dirty="0" err="1" smtClean="0"/>
              <a:t>правління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Б. Президент</a:t>
            </a:r>
          </a:p>
          <a:p>
            <a:pPr marL="0" indent="0">
              <a:buNone/>
            </a:pPr>
            <a:r>
              <a:rPr lang="ru-RU" dirty="0" smtClean="0"/>
              <a:t>В. </a:t>
            </a:r>
            <a:r>
              <a:rPr lang="ru-RU" dirty="0" err="1" smtClean="0"/>
              <a:t>Генеральний</a:t>
            </a:r>
            <a:r>
              <a:rPr lang="ru-RU" dirty="0" smtClean="0"/>
              <a:t> </a:t>
            </a:r>
            <a:r>
              <a:rPr lang="ru-RU" dirty="0" err="1" smtClean="0"/>
              <a:t>секретар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Г. Голова опозиції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88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dirty="0">
                <a:solidFill>
                  <a:srgbClr val="C00000"/>
                </a:solidFill>
              </a:rPr>
              <a:t/>
            </a:r>
            <a:br>
              <a:rPr lang="uk-UA" b="1" dirty="0">
                <a:solidFill>
                  <a:srgbClr val="C00000"/>
                </a:solidFill>
              </a:rPr>
            </a:br>
            <a:r>
              <a:rPr lang="uk-UA" b="1" dirty="0" smtClean="0">
                <a:solidFill>
                  <a:srgbClr val="C00000"/>
                </a:solidFill>
              </a:rPr>
              <a:t/>
            </a:r>
            <a:br>
              <a:rPr lang="uk-UA" b="1" dirty="0" smtClean="0">
                <a:solidFill>
                  <a:srgbClr val="C00000"/>
                </a:solidFill>
              </a:rPr>
            </a:br>
            <a:r>
              <a:rPr lang="ru-RU" b="1" dirty="0" err="1" smtClean="0">
                <a:solidFill>
                  <a:srgbClr val="C00000"/>
                </a:solidFill>
              </a:rPr>
              <a:t>Загальний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огляд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напряму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Жана </a:t>
            </a:r>
            <a:r>
              <a:rPr lang="ru-RU" b="1" dirty="0" err="1">
                <a:solidFill>
                  <a:srgbClr val="C00000"/>
                </a:solidFill>
              </a:rPr>
              <a:t>Монне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Метою напряму </a:t>
            </a:r>
            <a:r>
              <a:rPr lang="uk-UA" dirty="0"/>
              <a:t>є сприяння розвитку таких європейських студій в усьому світі, які заохочують діалог між академічним світом і політиками в галузі освіти з метою запровадження в неї європейського виміру. 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666" y="5949279"/>
            <a:ext cx="3181334" cy="9087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90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напрями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програми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Жана Моне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1500" b="1" dirty="0" smtClean="0"/>
              <a:t>ВИКЛАДАННЯ І ДОСЛІДЖЕННЯ:</a:t>
            </a:r>
            <a:endParaRPr lang="ru-RU" sz="1500" b="1" dirty="0" smtClean="0"/>
          </a:p>
          <a:p>
            <a:r>
              <a:rPr lang="ru-RU" sz="1500" b="1" dirty="0" err="1" smtClean="0"/>
              <a:t>Європейські</a:t>
            </a:r>
            <a:r>
              <a:rPr lang="ru-RU" sz="1500" b="1" dirty="0" smtClean="0"/>
              <a:t> </a:t>
            </a:r>
            <a:r>
              <a:rPr lang="ru-RU" sz="1500" b="1" dirty="0" err="1"/>
              <a:t>модулі</a:t>
            </a:r>
            <a:r>
              <a:rPr lang="ru-RU" sz="1500" b="1" dirty="0"/>
              <a:t> Жана Моне: </a:t>
            </a:r>
            <a:r>
              <a:rPr lang="ru-RU" sz="1500" dirty="0" err="1"/>
              <a:t>короткотермінові</a:t>
            </a:r>
            <a:r>
              <a:rPr lang="ru-RU" sz="1500" dirty="0"/>
              <a:t> </a:t>
            </a:r>
            <a:r>
              <a:rPr lang="ru-RU" sz="1500" dirty="0" err="1"/>
              <a:t>курси</a:t>
            </a:r>
            <a:r>
              <a:rPr lang="ru-RU" sz="1500" dirty="0"/>
              <a:t> з </a:t>
            </a:r>
            <a:r>
              <a:rPr lang="ru-RU" sz="1500" dirty="0" err="1"/>
              <a:t>питань</a:t>
            </a:r>
            <a:r>
              <a:rPr lang="ru-RU" sz="1500" dirty="0"/>
              <a:t> </a:t>
            </a:r>
            <a:r>
              <a:rPr lang="ru-RU" sz="1500" dirty="0" err="1"/>
              <a:t>європейської</a:t>
            </a:r>
            <a:r>
              <a:rPr lang="ru-RU" sz="1500" dirty="0"/>
              <a:t> </a:t>
            </a:r>
            <a:r>
              <a:rPr lang="ru-RU" sz="1500" dirty="0" err="1" smtClean="0"/>
              <a:t>інтеграції</a:t>
            </a:r>
            <a:endParaRPr lang="ru-RU" sz="1500" dirty="0" smtClean="0"/>
          </a:p>
          <a:p>
            <a:r>
              <a:rPr lang="ru-RU" sz="1500" b="1" dirty="0" smtClean="0"/>
              <a:t>Кафедра </a:t>
            </a:r>
            <a:r>
              <a:rPr lang="ru-RU" sz="1500" b="1" dirty="0" err="1"/>
              <a:t>програми</a:t>
            </a:r>
            <a:r>
              <a:rPr lang="ru-RU" sz="1500" b="1" dirty="0"/>
              <a:t> Жана Моне (</a:t>
            </a:r>
            <a:r>
              <a:rPr lang="en-US" sz="1500" b="1" dirty="0"/>
              <a:t>Jean Monnet Chairs):</a:t>
            </a:r>
            <a:r>
              <a:rPr lang="en-US" sz="1500" dirty="0"/>
              <a:t> </a:t>
            </a:r>
            <a:r>
              <a:rPr lang="ru-RU" sz="1500" dirty="0" err="1"/>
              <a:t>створення</a:t>
            </a:r>
            <a:r>
              <a:rPr lang="ru-RU" sz="1500" dirty="0"/>
              <a:t> </a:t>
            </a:r>
            <a:r>
              <a:rPr lang="ru-RU" sz="1500" dirty="0" err="1" smtClean="0"/>
              <a:t>спеціальної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професорської</a:t>
            </a:r>
            <a:r>
              <a:rPr lang="ru-RU" sz="1500" dirty="0" smtClean="0"/>
              <a:t> посади </a:t>
            </a:r>
            <a:r>
              <a:rPr lang="ru-RU" sz="1500" dirty="0" err="1" smtClean="0"/>
              <a:t>дляфахівця</a:t>
            </a:r>
            <a:r>
              <a:rPr lang="ru-RU" sz="1500" dirty="0" smtClean="0"/>
              <a:t> з </a:t>
            </a:r>
            <a:r>
              <a:rPr lang="ru-RU" sz="1500" dirty="0" err="1" smtClean="0"/>
              <a:t>питань</a:t>
            </a:r>
            <a:r>
              <a:rPr lang="ru-RU" sz="1500" dirty="0" smtClean="0"/>
              <a:t> </a:t>
            </a:r>
            <a:r>
              <a:rPr lang="ru-RU" sz="1500" dirty="0" err="1"/>
              <a:t>європейської</a:t>
            </a:r>
            <a:r>
              <a:rPr lang="ru-RU" sz="1500" dirty="0"/>
              <a:t> </a:t>
            </a:r>
            <a:r>
              <a:rPr lang="ru-RU" sz="1500" dirty="0" err="1"/>
              <a:t>інтеграції</a:t>
            </a:r>
            <a:r>
              <a:rPr lang="ru-RU" sz="1500" dirty="0"/>
              <a:t> </a:t>
            </a:r>
            <a:endParaRPr lang="ru-RU" sz="1500" dirty="0" smtClean="0"/>
          </a:p>
          <a:p>
            <a:r>
              <a:rPr lang="ru-RU" sz="1500" b="1" dirty="0" err="1" smtClean="0"/>
              <a:t>Європейські</a:t>
            </a:r>
            <a:r>
              <a:rPr lang="ru-RU" sz="1500" b="1" dirty="0" smtClean="0"/>
              <a:t> </a:t>
            </a:r>
            <a:r>
              <a:rPr lang="ru-RU" sz="1500" b="1" dirty="0" err="1"/>
              <a:t>центри</a:t>
            </a:r>
            <a:r>
              <a:rPr lang="ru-RU" sz="1500" b="1" dirty="0"/>
              <a:t> </a:t>
            </a:r>
            <a:r>
              <a:rPr lang="ru-RU" sz="1500" b="1" dirty="0" err="1"/>
              <a:t>вдосконалення</a:t>
            </a:r>
            <a:r>
              <a:rPr lang="ru-RU" sz="1500" b="1" dirty="0"/>
              <a:t> </a:t>
            </a:r>
            <a:r>
              <a:rPr lang="ru-RU" sz="1500" b="1" dirty="0" err="1"/>
              <a:t>програми</a:t>
            </a:r>
            <a:r>
              <a:rPr lang="ru-RU" sz="1500" b="1" dirty="0"/>
              <a:t> Жана Моне (</a:t>
            </a:r>
            <a:r>
              <a:rPr lang="en-US" sz="1500" b="1" dirty="0"/>
              <a:t>Centers of Excellence) </a:t>
            </a:r>
            <a:r>
              <a:rPr lang="en-US" sz="1500" dirty="0"/>
              <a:t>– </a:t>
            </a:r>
            <a:r>
              <a:rPr lang="ru-RU" sz="1500" dirty="0" err="1"/>
              <a:t>підтримка</a:t>
            </a:r>
            <a:r>
              <a:rPr lang="ru-RU" sz="1500" dirty="0"/>
              <a:t> </a:t>
            </a:r>
            <a:r>
              <a:rPr lang="ru-RU" sz="1500" dirty="0" err="1"/>
              <a:t>діяльності</a:t>
            </a:r>
            <a:r>
              <a:rPr lang="ru-RU" sz="1500" dirty="0"/>
              <a:t> </a:t>
            </a:r>
            <a:r>
              <a:rPr lang="ru-RU" sz="1500" dirty="0" err="1"/>
              <a:t>центрів</a:t>
            </a:r>
            <a:r>
              <a:rPr lang="ru-RU" sz="1500" dirty="0"/>
              <a:t>, </a:t>
            </a:r>
            <a:r>
              <a:rPr lang="ru-RU" sz="1500" dirty="0" err="1"/>
              <a:t>утворених</a:t>
            </a:r>
            <a:r>
              <a:rPr lang="ru-RU" sz="1500" dirty="0"/>
              <a:t> на </a:t>
            </a:r>
            <a:r>
              <a:rPr lang="ru-RU" sz="1500" dirty="0" err="1"/>
              <a:t>базі</a:t>
            </a:r>
            <a:r>
              <a:rPr lang="ru-RU" sz="1500" dirty="0"/>
              <a:t> </a:t>
            </a:r>
            <a:r>
              <a:rPr lang="ru-RU" sz="1500" dirty="0" err="1"/>
              <a:t>університетів</a:t>
            </a:r>
            <a:r>
              <a:rPr lang="ru-RU" sz="1500" dirty="0"/>
              <a:t>, </a:t>
            </a:r>
            <a:r>
              <a:rPr lang="ru-RU" sz="1500" dirty="0" err="1"/>
              <a:t>асоціацій</a:t>
            </a:r>
            <a:r>
              <a:rPr lang="ru-RU" sz="1500" dirty="0"/>
              <a:t>, </a:t>
            </a:r>
            <a:r>
              <a:rPr lang="ru-RU" sz="1500" dirty="0" smtClean="0"/>
              <a:t>мереж. </a:t>
            </a:r>
            <a:r>
              <a:rPr lang="ru-RU" sz="1500" dirty="0" err="1"/>
              <a:t>Кожен</a:t>
            </a:r>
            <a:r>
              <a:rPr lang="ru-RU" sz="1500" dirty="0"/>
              <a:t> </a:t>
            </a:r>
            <a:r>
              <a:rPr lang="ru-RU" sz="1500" dirty="0" err="1"/>
              <a:t>такий</a:t>
            </a:r>
            <a:r>
              <a:rPr lang="ru-RU" sz="1500" dirty="0"/>
              <a:t> Центр </a:t>
            </a:r>
            <a:r>
              <a:rPr lang="ru-RU" sz="1500" dirty="0" err="1"/>
              <a:t>має</a:t>
            </a:r>
            <a:r>
              <a:rPr lang="ru-RU" sz="1500" dirty="0"/>
              <a:t> </a:t>
            </a:r>
            <a:r>
              <a:rPr lang="ru-RU" sz="1500" dirty="0" err="1"/>
              <a:t>працювати</a:t>
            </a:r>
            <a:r>
              <a:rPr lang="ru-RU" sz="1500" dirty="0"/>
              <a:t> </a:t>
            </a:r>
            <a:r>
              <a:rPr lang="ru-RU" sz="1500" dirty="0" err="1"/>
              <a:t>під</a:t>
            </a:r>
            <a:r>
              <a:rPr lang="ru-RU" sz="1500" dirty="0"/>
              <a:t> </a:t>
            </a:r>
            <a:r>
              <a:rPr lang="ru-RU" sz="1500" dirty="0" err="1"/>
              <a:t>керівництвом</a:t>
            </a:r>
            <a:r>
              <a:rPr lang="ru-RU" sz="1500" dirty="0"/>
              <a:t> </a:t>
            </a:r>
            <a:r>
              <a:rPr lang="ru-RU" sz="1500" dirty="0" err="1"/>
              <a:t>Професора</a:t>
            </a:r>
            <a:r>
              <a:rPr lang="ru-RU" sz="1500" dirty="0"/>
              <a:t> </a:t>
            </a:r>
            <a:r>
              <a:rPr lang="ru-RU" sz="1500" dirty="0" err="1"/>
              <a:t>програми</a:t>
            </a:r>
            <a:r>
              <a:rPr lang="ru-RU" sz="1500" dirty="0"/>
              <a:t> Жана Моне</a:t>
            </a:r>
            <a:r>
              <a:rPr lang="ru-RU" sz="1500" dirty="0" smtClean="0"/>
              <a:t>.</a:t>
            </a:r>
          </a:p>
          <a:p>
            <a:pPr marL="0" indent="0">
              <a:buNone/>
            </a:pPr>
            <a:r>
              <a:rPr lang="uk-UA" sz="1500" b="1" dirty="0" smtClean="0"/>
              <a:t>ПІДТРИМКА АСОЦІАЦІЙ</a:t>
            </a:r>
            <a:endParaRPr lang="ru-RU" sz="1500" b="1" dirty="0"/>
          </a:p>
          <a:p>
            <a:r>
              <a:rPr lang="ru-RU" sz="1500" b="1" dirty="0" err="1" smtClean="0"/>
              <a:t>Підтримка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асоціацій</a:t>
            </a:r>
            <a:r>
              <a:rPr lang="ru-RU" sz="1500" b="1" dirty="0" smtClean="0"/>
              <a:t>, </a:t>
            </a:r>
            <a:r>
              <a:rPr lang="ru-RU" sz="1500" b="1" dirty="0" err="1"/>
              <a:t>які</a:t>
            </a:r>
            <a:r>
              <a:rPr lang="ru-RU" sz="1500" b="1" dirty="0"/>
              <a:t> </a:t>
            </a:r>
            <a:r>
              <a:rPr lang="ru-RU" sz="1500" b="1" dirty="0" err="1"/>
              <a:t>спеціалізуються</a:t>
            </a:r>
            <a:r>
              <a:rPr lang="ru-RU" sz="1500" b="1" dirty="0"/>
              <a:t> на </a:t>
            </a:r>
            <a:r>
              <a:rPr lang="ru-RU" sz="1500" b="1" dirty="0" err="1"/>
              <a:t>питаннях</a:t>
            </a:r>
            <a:r>
              <a:rPr lang="ru-RU" sz="1500" b="1" dirty="0"/>
              <a:t> </a:t>
            </a:r>
            <a:r>
              <a:rPr lang="ru-RU" sz="1500" b="1" dirty="0" err="1"/>
              <a:t>європейської</a:t>
            </a:r>
            <a:r>
              <a:rPr lang="ru-RU" sz="1500" b="1" dirty="0"/>
              <a:t> </a:t>
            </a:r>
            <a:r>
              <a:rPr lang="ru-RU" sz="1500" b="1" dirty="0" err="1"/>
              <a:t>інтеграції</a:t>
            </a:r>
            <a:r>
              <a:rPr lang="ru-RU" sz="1500" b="1" dirty="0"/>
              <a:t>:</a:t>
            </a:r>
            <a:r>
              <a:rPr lang="ru-RU" sz="1500" dirty="0"/>
              <a:t> </a:t>
            </a:r>
            <a:r>
              <a:rPr lang="ru-RU" sz="1500" dirty="0" err="1"/>
              <a:t>фінансування</a:t>
            </a:r>
            <a:r>
              <a:rPr lang="ru-RU" sz="1500" dirty="0"/>
              <a:t> </a:t>
            </a:r>
            <a:r>
              <a:rPr lang="ru-RU" sz="1500" dirty="0" err="1"/>
              <a:t>асоціацій</a:t>
            </a:r>
            <a:r>
              <a:rPr lang="ru-RU" sz="1500" dirty="0"/>
              <a:t> і мереж (</a:t>
            </a:r>
            <a:r>
              <a:rPr lang="ru-RU" sz="1500" dirty="0" err="1"/>
              <a:t>юридичних</a:t>
            </a:r>
            <a:r>
              <a:rPr lang="ru-RU" sz="1500" dirty="0"/>
              <a:t> </a:t>
            </a:r>
            <a:r>
              <a:rPr lang="ru-RU" sz="1500" dirty="0" err="1"/>
              <a:t>осіб</a:t>
            </a:r>
            <a:r>
              <a:rPr lang="ru-RU" sz="1500" dirty="0"/>
              <a:t>), </a:t>
            </a:r>
            <a:r>
              <a:rPr lang="ru-RU" sz="1500" dirty="0" err="1"/>
              <a:t>які</a:t>
            </a:r>
            <a:r>
              <a:rPr lang="ru-RU" sz="1500" dirty="0"/>
              <a:t> </a:t>
            </a:r>
            <a:r>
              <a:rPr lang="ru-RU" sz="1500" dirty="0" err="1"/>
              <a:t>беруть</a:t>
            </a:r>
            <a:r>
              <a:rPr lang="ru-RU" sz="1500" dirty="0"/>
              <a:t> участь в </a:t>
            </a:r>
            <a:r>
              <a:rPr lang="ru-RU" sz="1500" dirty="0" err="1"/>
              <a:t>європейських</a:t>
            </a:r>
            <a:r>
              <a:rPr lang="ru-RU" sz="1500" dirty="0"/>
              <a:t> </a:t>
            </a:r>
            <a:r>
              <a:rPr lang="ru-RU" sz="1500" dirty="0" err="1"/>
              <a:t>студіях</a:t>
            </a:r>
            <a:r>
              <a:rPr lang="ru-RU" sz="1500" dirty="0"/>
              <a:t>, </a:t>
            </a:r>
            <a:r>
              <a:rPr lang="ru-RU" sz="1500" dirty="0" err="1"/>
              <a:t>заохочення</a:t>
            </a:r>
            <a:r>
              <a:rPr lang="ru-RU" sz="1500" dirty="0"/>
              <a:t> </a:t>
            </a:r>
            <a:r>
              <a:rPr lang="ru-RU" sz="1500" dirty="0" err="1"/>
              <a:t>їх</a:t>
            </a:r>
            <a:r>
              <a:rPr lang="ru-RU" sz="1500" dirty="0"/>
              <a:t> до </a:t>
            </a:r>
            <a:r>
              <a:rPr lang="ru-RU" sz="1500" dirty="0" err="1"/>
              <a:t>поширення</a:t>
            </a:r>
            <a:r>
              <a:rPr lang="ru-RU" sz="1500" dirty="0"/>
              <a:t> </a:t>
            </a:r>
            <a:r>
              <a:rPr lang="ru-RU" sz="1500" dirty="0" err="1"/>
              <a:t>результатів</a:t>
            </a:r>
            <a:r>
              <a:rPr lang="ru-RU" sz="1500" dirty="0"/>
              <a:t> </a:t>
            </a:r>
            <a:r>
              <a:rPr lang="ru-RU" sz="1500" dirty="0" err="1"/>
              <a:t>своїх</a:t>
            </a:r>
            <a:r>
              <a:rPr lang="ru-RU" sz="1500" dirty="0"/>
              <a:t> </a:t>
            </a:r>
            <a:r>
              <a:rPr lang="ru-RU" sz="1500" dirty="0" err="1"/>
              <a:t>досліджень</a:t>
            </a:r>
            <a:r>
              <a:rPr lang="ru-RU" sz="1500" dirty="0"/>
              <a:t>, </a:t>
            </a:r>
            <a:r>
              <a:rPr lang="ru-RU" sz="1500" dirty="0" err="1"/>
              <a:t>залучення</a:t>
            </a:r>
            <a:r>
              <a:rPr lang="ru-RU" sz="1500" dirty="0"/>
              <a:t> до </a:t>
            </a:r>
            <a:r>
              <a:rPr lang="ru-RU" sz="1500" dirty="0" err="1"/>
              <a:t>мережі</a:t>
            </a:r>
            <a:r>
              <a:rPr lang="ru-RU" sz="1500" dirty="0"/>
              <a:t> </a:t>
            </a:r>
            <a:r>
              <a:rPr lang="ru-RU" sz="1500" dirty="0" err="1"/>
              <a:t>нових</a:t>
            </a:r>
            <a:r>
              <a:rPr lang="ru-RU" sz="1500" dirty="0"/>
              <a:t> </a:t>
            </a:r>
            <a:r>
              <a:rPr lang="ru-RU" sz="1500" dirty="0" err="1"/>
              <a:t>членів</a:t>
            </a:r>
            <a:r>
              <a:rPr lang="ru-RU" sz="1500" dirty="0"/>
              <a:t>, </a:t>
            </a:r>
            <a:r>
              <a:rPr lang="ru-RU" sz="1500" dirty="0" err="1"/>
              <a:t>налагодження</a:t>
            </a:r>
            <a:r>
              <a:rPr lang="ru-RU" sz="1500" dirty="0"/>
              <a:t> </a:t>
            </a:r>
            <a:r>
              <a:rPr lang="ru-RU" sz="1500" dirty="0" err="1"/>
              <a:t>постійного</a:t>
            </a:r>
            <a:r>
              <a:rPr lang="ru-RU" sz="1500" dirty="0"/>
              <a:t> </a:t>
            </a:r>
            <a:r>
              <a:rPr lang="ru-RU" sz="1500" dirty="0" err="1"/>
              <a:t>діалогу</a:t>
            </a:r>
            <a:r>
              <a:rPr lang="ru-RU" sz="1500" dirty="0"/>
              <a:t> </a:t>
            </a:r>
            <a:r>
              <a:rPr lang="ru-RU" sz="1500" dirty="0" err="1"/>
              <a:t>із</a:t>
            </a:r>
            <a:r>
              <a:rPr lang="ru-RU" sz="1500" dirty="0"/>
              <a:t> </a:t>
            </a:r>
            <a:r>
              <a:rPr lang="ru-RU" sz="1500" dirty="0" err="1"/>
              <a:t>громадянським</a:t>
            </a:r>
            <a:r>
              <a:rPr lang="ru-RU" sz="1500" dirty="0"/>
              <a:t> </a:t>
            </a:r>
            <a:r>
              <a:rPr lang="ru-RU" sz="1500" dirty="0" err="1" smtClean="0"/>
              <a:t>суспільством</a:t>
            </a:r>
            <a:r>
              <a:rPr lang="ru-RU" sz="1500" dirty="0" smtClean="0"/>
              <a:t>.</a:t>
            </a:r>
            <a:endParaRPr lang="ru-RU" sz="1500" dirty="0"/>
          </a:p>
          <a:p>
            <a:pPr marL="0" indent="0">
              <a:buNone/>
            </a:pPr>
            <a:r>
              <a:rPr lang="uk-UA" sz="1500" b="1" dirty="0" smtClean="0"/>
              <a:t>ДЕБАТИ З АКАДЕМІЧНИМ ВІТОМ</a:t>
            </a:r>
            <a:endParaRPr lang="ru-RU" sz="1500" b="1" dirty="0" smtClean="0"/>
          </a:p>
          <a:p>
            <a:r>
              <a:rPr lang="ru-RU" sz="1500" b="1" dirty="0" err="1" smtClean="0"/>
              <a:t>Багатосторонні</a:t>
            </a:r>
            <a:r>
              <a:rPr lang="ru-RU" sz="1500" b="1" dirty="0" smtClean="0"/>
              <a:t> </a:t>
            </a:r>
            <a:r>
              <a:rPr lang="ru-RU" sz="1500" b="1" dirty="0" err="1"/>
              <a:t>дослідницькі</a:t>
            </a:r>
            <a:r>
              <a:rPr lang="ru-RU" sz="1500" b="1" dirty="0"/>
              <a:t> </a:t>
            </a:r>
            <a:r>
              <a:rPr lang="ru-RU" sz="1500" b="1" dirty="0" err="1"/>
              <a:t>групи</a:t>
            </a:r>
            <a:r>
              <a:rPr lang="ru-RU" sz="1500" b="1" dirty="0"/>
              <a:t> Жана Моне: </a:t>
            </a:r>
            <a:r>
              <a:rPr lang="ru-RU" sz="1500" dirty="0" err="1"/>
              <a:t>підтримка</a:t>
            </a:r>
            <a:r>
              <a:rPr lang="ru-RU" sz="1500" dirty="0"/>
              <a:t> </a:t>
            </a:r>
            <a:r>
              <a:rPr lang="ru-RU" sz="1500" dirty="0" err="1"/>
              <a:t>міжнаціональних</a:t>
            </a:r>
            <a:r>
              <a:rPr lang="ru-RU" sz="1500" dirty="0"/>
              <a:t> </a:t>
            </a:r>
            <a:r>
              <a:rPr lang="ru-RU" sz="1500" dirty="0" err="1"/>
              <a:t>дослідницьких</a:t>
            </a:r>
            <a:r>
              <a:rPr lang="ru-RU" sz="1500" dirty="0"/>
              <a:t> </a:t>
            </a:r>
            <a:r>
              <a:rPr lang="ru-RU" sz="1500" dirty="0" err="1"/>
              <a:t>колективів</a:t>
            </a:r>
            <a:r>
              <a:rPr lang="ru-RU" sz="1500" dirty="0"/>
              <a:t> (</a:t>
            </a:r>
            <a:r>
              <a:rPr lang="ru-RU" sz="1500" dirty="0" err="1"/>
              <a:t>мінімум</a:t>
            </a:r>
            <a:r>
              <a:rPr lang="ru-RU" sz="1500" dirty="0"/>
              <a:t> три </a:t>
            </a:r>
            <a:r>
              <a:rPr lang="ru-RU" sz="1500" dirty="0" err="1"/>
              <a:t>Професорами</a:t>
            </a:r>
            <a:r>
              <a:rPr lang="ru-RU" sz="1500" dirty="0"/>
              <a:t> </a:t>
            </a:r>
            <a:r>
              <a:rPr lang="ru-RU" sz="1500" dirty="0" err="1"/>
              <a:t>програми</a:t>
            </a:r>
            <a:r>
              <a:rPr lang="ru-RU" sz="1500" dirty="0"/>
              <a:t> Жана Моне з </a:t>
            </a:r>
            <a:r>
              <a:rPr lang="ru-RU" sz="1500" dirty="0" err="1"/>
              <a:t>трьох</a:t>
            </a:r>
            <a:r>
              <a:rPr lang="ru-RU" sz="1500" dirty="0"/>
              <a:t> </a:t>
            </a:r>
            <a:r>
              <a:rPr lang="ru-RU" sz="1500" dirty="0" err="1"/>
              <a:t>різних</a:t>
            </a:r>
            <a:r>
              <a:rPr lang="ru-RU" sz="1500" dirty="0"/>
              <a:t> </a:t>
            </a:r>
            <a:r>
              <a:rPr lang="ru-RU" sz="1500" dirty="0" err="1"/>
              <a:t>країн</a:t>
            </a:r>
            <a:r>
              <a:rPr lang="ru-RU" sz="1500" dirty="0"/>
              <a:t>) </a:t>
            </a:r>
            <a:endParaRPr lang="ru-RU" sz="1500" dirty="0" smtClean="0"/>
          </a:p>
          <a:p>
            <a:r>
              <a:rPr lang="ru-RU" sz="1500" b="1" dirty="0" err="1" smtClean="0"/>
              <a:t>Проекти</a:t>
            </a:r>
            <a:r>
              <a:rPr lang="ru-RU" sz="1500" b="1" dirty="0" smtClean="0"/>
              <a:t> Жана Моне:</a:t>
            </a:r>
            <a:r>
              <a:rPr lang="ru-RU" sz="1500" b="1" dirty="0"/>
              <a:t> </a:t>
            </a:r>
            <a:r>
              <a:rPr lang="ru-RU" sz="1500" dirty="0" err="1"/>
              <a:t>фінансування</a:t>
            </a:r>
            <a:r>
              <a:rPr lang="ru-RU" sz="1500" dirty="0"/>
              <a:t> </a:t>
            </a:r>
            <a:r>
              <a:rPr lang="ru-RU" sz="1500" dirty="0" err="1"/>
              <a:t>заходів</a:t>
            </a:r>
            <a:r>
              <a:rPr lang="ru-RU" sz="1500" dirty="0"/>
              <a:t>, </a:t>
            </a:r>
            <a:r>
              <a:rPr lang="ru-RU" sz="1500" dirty="0" err="1"/>
              <a:t>спрямованих</a:t>
            </a:r>
            <a:r>
              <a:rPr lang="ru-RU" sz="1500" dirty="0"/>
              <a:t> на </a:t>
            </a:r>
            <a:r>
              <a:rPr lang="ru-RU" sz="1500" dirty="0" err="1" smtClean="0"/>
              <a:t>пропагування</a:t>
            </a:r>
            <a:r>
              <a:rPr lang="ru-RU" sz="1500" dirty="0" smtClean="0"/>
              <a:t> </a:t>
            </a:r>
            <a:r>
              <a:rPr lang="ru-RU" sz="1500" dirty="0" err="1" smtClean="0"/>
              <a:t>європейської</a:t>
            </a:r>
            <a:r>
              <a:rPr lang="ru-RU" sz="1500" dirty="0" smtClean="0"/>
              <a:t> </a:t>
            </a:r>
            <a:r>
              <a:rPr lang="ru-RU" sz="1500" dirty="0" err="1" smtClean="0"/>
              <a:t>інтеграції</a:t>
            </a:r>
            <a:endParaRPr lang="ru-RU" sz="1500" dirty="0"/>
          </a:p>
          <a:p>
            <a:endParaRPr lang="ru-RU" sz="15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0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Жан </a:t>
            </a:r>
            <a:r>
              <a:rPr lang="ru-RU" b="1" dirty="0" err="1">
                <a:solidFill>
                  <a:srgbClr val="C00000"/>
                </a:solidFill>
              </a:rPr>
              <a:t>Монне</a:t>
            </a:r>
            <a:r>
              <a:rPr lang="ru-RU" b="1" dirty="0">
                <a:solidFill>
                  <a:srgbClr val="C00000"/>
                </a:solidFill>
              </a:rPr>
              <a:t> в </a:t>
            </a:r>
            <a:r>
              <a:rPr lang="ru-RU" b="1" dirty="0" err="1">
                <a:solidFill>
                  <a:srgbClr val="C00000"/>
                </a:solidFill>
              </a:rPr>
              <a:t>Україні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6321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86827"/>
            <a:ext cx="2699792" cy="77117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27705"/>
            <a:ext cx="2304256" cy="764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4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Спрямованість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проектів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напряму</a:t>
            </a:r>
            <a:r>
              <a:rPr lang="ru-RU" b="1" dirty="0">
                <a:solidFill>
                  <a:srgbClr val="C00000"/>
                </a:solidFill>
              </a:rPr>
              <a:t> Жана </a:t>
            </a:r>
            <a:r>
              <a:rPr lang="ru-RU" b="1" dirty="0" err="1">
                <a:solidFill>
                  <a:srgbClr val="C00000"/>
                </a:solidFill>
              </a:rPr>
              <a:t>Монне</a:t>
            </a:r>
            <a:r>
              <a:rPr lang="ru-RU" b="1" dirty="0">
                <a:solidFill>
                  <a:srgbClr val="C00000"/>
                </a:solidFill>
              </a:rPr>
              <a:t> в </a:t>
            </a:r>
            <a:r>
              <a:rPr lang="ru-RU" b="1" dirty="0" err="1">
                <a:solidFill>
                  <a:srgbClr val="C00000"/>
                </a:solidFill>
              </a:rPr>
              <a:t>Україні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9978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6025123"/>
            <a:ext cx="2915816" cy="83287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3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Міждисциплінарні проекти з педагогічним акцентом 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/>
              <a:t>2013 - </a:t>
            </a:r>
            <a:r>
              <a:rPr lang="en-US" dirty="0"/>
              <a:t>Immersion into the EU: training for school teachers </a:t>
            </a:r>
            <a:r>
              <a:rPr lang="uk-UA" dirty="0" smtClean="0"/>
              <a:t>(</a:t>
            </a:r>
            <a:r>
              <a:rPr lang="en-US" dirty="0" smtClean="0"/>
              <a:t>CHERKASY </a:t>
            </a:r>
            <a:r>
              <a:rPr lang="en-US" dirty="0"/>
              <a:t>REGIONAL INSTITUTE OF POSTGRADUATE </a:t>
            </a:r>
            <a:r>
              <a:rPr lang="en-US" dirty="0" smtClean="0"/>
              <a:t>EDUCATION</a:t>
            </a:r>
            <a:r>
              <a:rPr lang="uk-UA" dirty="0" smtClean="0"/>
              <a:t>)</a:t>
            </a:r>
            <a:endParaRPr lang="ru-RU" dirty="0"/>
          </a:p>
          <a:p>
            <a:r>
              <a:rPr lang="uk-UA" dirty="0"/>
              <a:t>2016 – 2019  - </a:t>
            </a:r>
            <a:r>
              <a:rPr lang="en-US" dirty="0"/>
              <a:t>Ukraine-EU Cross-cultural Comparisons in Educational Research </a:t>
            </a:r>
            <a:r>
              <a:rPr lang="uk-UA" dirty="0" smtClean="0"/>
              <a:t>(</a:t>
            </a:r>
            <a:r>
              <a:rPr lang="en-US" dirty="0" smtClean="0"/>
              <a:t>INSTITUTE </a:t>
            </a:r>
            <a:r>
              <a:rPr lang="en-US" dirty="0"/>
              <a:t>OF PEDAGOGY OF THE NATIONAL ACADEMY OF EDUCATIONAL SCIENCESOF </a:t>
            </a:r>
            <a:r>
              <a:rPr lang="en-US" dirty="0" smtClean="0"/>
              <a:t>UKRAINE</a:t>
            </a:r>
            <a:r>
              <a:rPr lang="uk-UA" dirty="0" smtClean="0"/>
              <a:t>)</a:t>
            </a:r>
            <a:endParaRPr lang="ru-RU" dirty="0"/>
          </a:p>
          <a:p>
            <a:r>
              <a:rPr lang="uk-UA" dirty="0"/>
              <a:t>2017 – 2020 </a:t>
            </a:r>
            <a:r>
              <a:rPr lang="en-US" dirty="0"/>
              <a:t>“European Quality of Educational Research for Empowering Educators in Ukraine” </a:t>
            </a:r>
            <a:r>
              <a:rPr lang="uk-UA" dirty="0" smtClean="0"/>
              <a:t>(</a:t>
            </a:r>
            <a:r>
              <a:rPr lang="en-US" dirty="0" smtClean="0"/>
              <a:t>UKRAINIAN </a:t>
            </a:r>
            <a:r>
              <a:rPr lang="en-US" dirty="0"/>
              <a:t>EDUCATIONAL RESEARCH </a:t>
            </a:r>
            <a:r>
              <a:rPr lang="en-US" dirty="0" smtClean="0"/>
              <a:t>ASSOCIATION</a:t>
            </a:r>
            <a:r>
              <a:rPr lang="uk-UA" dirty="0" smtClean="0"/>
              <a:t>)</a:t>
            </a:r>
            <a:endParaRPr lang="ru-RU" dirty="0"/>
          </a:p>
          <a:p>
            <a:r>
              <a:rPr lang="en-US" dirty="0"/>
              <a:t>2017 – 2020  “Higher Education Quality and Its Expert Support: Ukraine’s movement towards the European Union” </a:t>
            </a:r>
            <a:r>
              <a:rPr lang="uk-UA" dirty="0" smtClean="0"/>
              <a:t>(</a:t>
            </a:r>
            <a:r>
              <a:rPr lang="en-US" dirty="0" smtClean="0"/>
              <a:t>BORYS </a:t>
            </a:r>
            <a:r>
              <a:rPr lang="en-US" dirty="0"/>
              <a:t>GRINCHENKO KYIV </a:t>
            </a:r>
            <a:r>
              <a:rPr lang="en-US" dirty="0" smtClean="0"/>
              <a:t>UNIVERSITY</a:t>
            </a:r>
            <a:r>
              <a:rPr lang="uk-UA" dirty="0" smtClean="0"/>
              <a:t>) </a:t>
            </a:r>
            <a:endParaRPr lang="ru-RU" dirty="0"/>
          </a:p>
          <a:p>
            <a:r>
              <a:rPr lang="en-US" dirty="0"/>
              <a:t>2017 – 2020 “Social Cohesion in Education and Governance: European Studies” </a:t>
            </a:r>
            <a:r>
              <a:rPr lang="uk-UA" dirty="0" smtClean="0"/>
              <a:t>(</a:t>
            </a:r>
            <a:r>
              <a:rPr lang="en-US" dirty="0" smtClean="0"/>
              <a:t>NATIONAL </a:t>
            </a:r>
            <a:r>
              <a:rPr lang="en-US" dirty="0"/>
              <a:t>PEDAGOGICAL DRAGOMANOV </a:t>
            </a:r>
            <a:r>
              <a:rPr lang="en-US" dirty="0" smtClean="0"/>
              <a:t>UNVIERSITY</a:t>
            </a:r>
            <a:r>
              <a:rPr lang="uk-UA" dirty="0" smtClean="0"/>
              <a:t>)</a:t>
            </a:r>
            <a:endParaRPr lang="ru-RU" dirty="0"/>
          </a:p>
          <a:p>
            <a:r>
              <a:rPr lang="uk-UA" dirty="0"/>
              <a:t>2018 – 2021 </a:t>
            </a:r>
            <a:r>
              <a:rPr lang="en-US" dirty="0"/>
              <a:t>Europeanization of Doctoral Studies in the Field of Education: Interdisciplinary and Inclusive </a:t>
            </a:r>
            <a:r>
              <a:rPr lang="en-US" dirty="0" smtClean="0"/>
              <a:t>Approaches</a:t>
            </a:r>
            <a:r>
              <a:rPr lang="uk-UA" dirty="0" smtClean="0"/>
              <a:t> (</a:t>
            </a:r>
            <a:r>
              <a:rPr lang="en-US" dirty="0" smtClean="0"/>
              <a:t>SUMY STATE PEDAGOGICAL UNIVERSITY NAMED AFTER A.S. MAKARENKO</a:t>
            </a:r>
            <a:r>
              <a:rPr lang="uk-UA" dirty="0" smtClean="0"/>
              <a:t>)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045691"/>
            <a:ext cx="2843808" cy="8123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06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6205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 </a:t>
            </a:r>
            <a:r>
              <a:rPr lang="uk-UA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Монне</a:t>
            </a:r>
            <a:r>
              <a:rPr lang="uk-UA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хто він? 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b="1" dirty="0">
              <a:solidFill>
                <a:srgbClr val="C00000"/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830" y="1030750"/>
            <a:ext cx="3205361" cy="3615069"/>
          </a:xfr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827584" y="5229200"/>
            <a:ext cx="7200800" cy="896963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/>
              <a:t>Виконайте тест із </a:t>
            </a:r>
          </a:p>
          <a:p>
            <a:pPr algn="ctr"/>
            <a:r>
              <a:rPr lang="uk-UA" sz="2400" dirty="0"/>
              <a:t>1</a:t>
            </a:r>
            <a:r>
              <a:rPr lang="uk-UA" sz="2400" dirty="0" smtClean="0"/>
              <a:t>0 питань про Жана Моне</a:t>
            </a:r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67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3600" b="1" dirty="0" err="1">
                <a:solidFill>
                  <a:srgbClr val="C00000"/>
                </a:solidFill>
              </a:rPr>
              <a:t>Програми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напряму</a:t>
            </a:r>
            <a:r>
              <a:rPr lang="ru-RU" sz="3600" b="1" dirty="0">
                <a:solidFill>
                  <a:srgbClr val="C00000"/>
                </a:solidFill>
              </a:rPr>
              <a:t> Жана </a:t>
            </a:r>
            <a:r>
              <a:rPr lang="ru-RU" sz="3600" b="1" dirty="0" err="1">
                <a:solidFill>
                  <a:srgbClr val="C00000"/>
                </a:solidFill>
              </a:rPr>
              <a:t>Монне</a:t>
            </a:r>
            <a:r>
              <a:rPr lang="ru-RU" sz="3600" b="1" dirty="0">
                <a:solidFill>
                  <a:srgbClr val="C00000"/>
                </a:solidFill>
              </a:rPr>
              <a:t> у </a:t>
            </a:r>
            <a:r>
              <a:rPr lang="ru-RU" sz="3600" b="1" dirty="0" err="1">
                <a:solidFill>
                  <a:srgbClr val="C00000"/>
                </a:solidFill>
              </a:rPr>
              <a:t>докторській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підготовці</a:t>
            </a:r>
            <a:r>
              <a:rPr lang="ru-RU" sz="3600" b="1" dirty="0">
                <a:solidFill>
                  <a:srgbClr val="C00000"/>
                </a:solidFill>
              </a:rPr>
              <a:t> з </a:t>
            </a:r>
            <a:r>
              <a:rPr lang="ru-RU" sz="3600" b="1" dirty="0" err="1">
                <a:solidFill>
                  <a:srgbClr val="C00000"/>
                </a:solidFill>
              </a:rPr>
              <a:t>освітніх</a:t>
            </a:r>
            <a:r>
              <a:rPr lang="ru-RU" sz="3600" b="1" dirty="0">
                <a:solidFill>
                  <a:srgbClr val="C00000"/>
                </a:solidFill>
              </a:rPr>
              <a:t> наук 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uk-UA" dirty="0" smtClean="0"/>
              <a:t>Україна – ЄС: крос-культурні порівняння в освітніх дослідженнях (Модуль Жана </a:t>
            </a:r>
            <a:r>
              <a:rPr lang="uk-UA" dirty="0" err="1" smtClean="0"/>
              <a:t>Монне</a:t>
            </a:r>
            <a:r>
              <a:rPr lang="uk-UA" dirty="0" smtClean="0"/>
              <a:t> - Інститут педагогіки НАПН України) (2016 – 2019)</a:t>
            </a:r>
          </a:p>
          <a:p>
            <a:r>
              <a:rPr lang="uk-UA" dirty="0" smtClean="0"/>
              <a:t>Європейські індикатори якості освітніх досліджень (Програма розвитку асоціації – Українська асоціація дослідників освіти) (2017 – 2020)</a:t>
            </a:r>
          </a:p>
          <a:p>
            <a:r>
              <a:rPr lang="uk-UA" dirty="0" smtClean="0"/>
              <a:t>Європеїзація докторських програм  у галузі освіти на засадах </a:t>
            </a:r>
            <a:r>
              <a:rPr lang="uk-UA" dirty="0" err="1" smtClean="0"/>
              <a:t>інтердисциплінарного</a:t>
            </a:r>
            <a:r>
              <a:rPr lang="uk-UA" dirty="0" smtClean="0"/>
              <a:t> та інклюзивного підходів (2018 – 2021)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666" y="5949279"/>
            <a:ext cx="3181334" cy="9087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37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err="1" smtClean="0">
                <a:solidFill>
                  <a:srgbClr val="C00000"/>
                </a:solidFill>
              </a:rPr>
              <a:t>Які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можливості</a:t>
            </a:r>
            <a:r>
              <a:rPr lang="ru-RU" b="1" dirty="0" smtClean="0">
                <a:solidFill>
                  <a:srgbClr val="C00000"/>
                </a:solidFill>
              </a:rPr>
              <a:t> для </a:t>
            </a:r>
            <a:r>
              <a:rPr lang="ru-RU" b="1" dirty="0" err="1" smtClean="0">
                <a:solidFill>
                  <a:srgbClr val="C00000"/>
                </a:solidFill>
              </a:rPr>
              <a:t>дослідників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  <a:r>
              <a:rPr lang="ru-RU" sz="3600" b="1" dirty="0" smtClean="0">
                <a:solidFill>
                  <a:srgbClr val="C00000"/>
                </a:solidFill>
              </a:rPr>
              <a:t>  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Доступ до інформаційних і аналітичних матеріалів </a:t>
            </a:r>
          </a:p>
          <a:p>
            <a:r>
              <a:rPr lang="uk-UA" dirty="0" smtClean="0"/>
              <a:t>Школи для дослідників у галузі освіти</a:t>
            </a:r>
          </a:p>
          <a:p>
            <a:r>
              <a:rPr lang="uk-UA" dirty="0" smtClean="0"/>
              <a:t>Конференції </a:t>
            </a:r>
          </a:p>
          <a:p>
            <a:r>
              <a:rPr lang="uk-UA" dirty="0" smtClean="0"/>
              <a:t>Круглі столи </a:t>
            </a:r>
            <a:endParaRPr lang="ru-RU" dirty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666" y="5949279"/>
            <a:ext cx="3181334" cy="9087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1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Доступ до </a:t>
            </a:r>
            <a:r>
              <a:rPr lang="ru-RU" b="1" dirty="0" err="1">
                <a:solidFill>
                  <a:srgbClr val="C00000"/>
                </a:solidFill>
              </a:rPr>
              <a:t>інформаційних</a:t>
            </a:r>
            <a:r>
              <a:rPr lang="ru-RU" b="1" dirty="0">
                <a:solidFill>
                  <a:srgbClr val="C00000"/>
                </a:solidFill>
              </a:rPr>
              <a:t> і </a:t>
            </a:r>
            <a:r>
              <a:rPr lang="ru-RU" b="1" dirty="0" err="1">
                <a:solidFill>
                  <a:srgbClr val="C00000"/>
                </a:solidFill>
              </a:rPr>
              <a:t>аналітичних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матеріалів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600" dirty="0" smtClean="0"/>
              <a:t>Навчальна програма та електронний посібник «Україна – ЄС: крос-культурні порівняння в освітніх дослідженнях»  версія для комп’ютера і мобільний додаток (в травні буде на сайті </a:t>
            </a:r>
            <a:r>
              <a:rPr lang="en-US" sz="2600" dirty="0" smtClean="0">
                <a:hlinkClick r:id="rId2"/>
              </a:rPr>
              <a:t>http://undip.org.ua/monnet/</a:t>
            </a:r>
            <a:r>
              <a:rPr lang="uk-UA" sz="2600" dirty="0" smtClean="0"/>
              <a:t>)</a:t>
            </a:r>
          </a:p>
          <a:p>
            <a:r>
              <a:rPr lang="uk-UA" sz="2600" dirty="0" smtClean="0"/>
              <a:t>Навчальні матеріали з теми «Європейські індикатори якості освітніх досліджень» (матеріали на сайті </a:t>
            </a:r>
            <a:r>
              <a:rPr lang="en-US" sz="2600" dirty="0" smtClean="0"/>
              <a:t>uera.org.ua</a:t>
            </a:r>
            <a:r>
              <a:rPr lang="uk-UA" sz="2600" dirty="0" smtClean="0"/>
              <a:t>)</a:t>
            </a:r>
          </a:p>
          <a:p>
            <a:r>
              <a:rPr lang="uk-UA" sz="2600" dirty="0" smtClean="0"/>
              <a:t>Навчальна програма та посібники «Порівняльна педагогіка вищої школи», «Академічна культура дослідника», «Академічне письмо»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666" y="5949279"/>
            <a:ext cx="3181334" cy="9087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47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err="1" smtClean="0">
                <a:solidFill>
                  <a:srgbClr val="C00000"/>
                </a:solidFill>
              </a:rPr>
              <a:t>Школи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для </a:t>
            </a:r>
            <a:r>
              <a:rPr lang="ru-RU" b="1" dirty="0" err="1">
                <a:solidFill>
                  <a:srgbClr val="C00000"/>
                </a:solidFill>
              </a:rPr>
              <a:t>дослідників</a:t>
            </a:r>
            <a:r>
              <a:rPr lang="ru-RU" b="1" dirty="0">
                <a:solidFill>
                  <a:srgbClr val="C00000"/>
                </a:solidFill>
              </a:rPr>
              <a:t> у </a:t>
            </a:r>
            <a:r>
              <a:rPr lang="ru-RU" b="1" dirty="0" err="1">
                <a:solidFill>
                  <a:srgbClr val="C00000"/>
                </a:solidFill>
              </a:rPr>
              <a:t>галузі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освіти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uk-UA" sz="2800" dirty="0" smtClean="0"/>
          </a:p>
          <a:p>
            <a:r>
              <a:rPr lang="uk-UA" sz="2800" dirty="0" smtClean="0"/>
              <a:t>Зимова школа для дослідників освіти «Європейські індикатори якості освітніх досліджень» (Трускавець, 2018; Умань, 2019; Луцьк ….. (матеріали на сайті </a:t>
            </a:r>
            <a:r>
              <a:rPr lang="en-US" sz="2800" dirty="0" smtClean="0"/>
              <a:t>uera.org.ua</a:t>
            </a:r>
            <a:r>
              <a:rPr lang="uk-UA" sz="2800" dirty="0" smtClean="0"/>
              <a:t>)</a:t>
            </a:r>
          </a:p>
          <a:p>
            <a:r>
              <a:rPr lang="uk-UA" sz="2800" dirty="0" smtClean="0"/>
              <a:t>Весняна школа для здобувачів докторського ступеня (Київ 2017; 2018; 2019).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666" y="5949279"/>
            <a:ext cx="3181334" cy="9087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4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err="1">
                <a:solidFill>
                  <a:srgbClr val="C00000"/>
                </a:solidFill>
              </a:rPr>
              <a:t>Конференції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Інноваційний розвиток вищої освіти: глобальний, європейський та національний виміри змін (16-17 квітня 2019 р.)</a:t>
            </a:r>
          </a:p>
          <a:p>
            <a:r>
              <a:rPr lang="uk-UA" sz="2800" dirty="0" smtClean="0"/>
              <a:t>Педагогічна компаративістика і міжнародна освіта 2019: Інтернаціоналізація та інтеграція в освіті в умовах глобалізації (30 травня 2019 р., Київ, Інститут педагогіки НАПН України</a:t>
            </a:r>
          </a:p>
          <a:p>
            <a:r>
              <a:rPr lang="uk-UA" sz="2800" dirty="0" smtClean="0"/>
              <a:t>Літня конференція УАДО (червень 2019 р.)</a:t>
            </a:r>
          </a:p>
          <a:p>
            <a:endParaRPr lang="uk-UA" sz="2800" dirty="0" smtClean="0"/>
          </a:p>
          <a:p>
            <a:endParaRPr lang="uk-UA" sz="2800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666" y="5949279"/>
            <a:ext cx="3181334" cy="9087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14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829551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Виступ присвячено 30-річчю з часу започаткування напряму Жана Моне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/>
        </p:nvPicPr>
        <p:blipFill rotWithShape="1">
          <a:blip r:embed="rId2" cstate="print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44"/>
          <a:stretch/>
        </p:blipFill>
        <p:spPr>
          <a:xfrm>
            <a:off x="5967492" y="4077072"/>
            <a:ext cx="3204418" cy="2780928"/>
          </a:xfrm>
          <a:prstGeom prst="rect">
            <a:avLst/>
          </a:prstGeom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03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829551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/>
        </p:nvPicPr>
        <p:blipFill rotWithShape="1">
          <a:blip r:embed="rId2" cstate="print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44"/>
          <a:stretch/>
        </p:blipFill>
        <p:spPr>
          <a:xfrm>
            <a:off x="5102225" y="3350379"/>
            <a:ext cx="4041775" cy="3507621"/>
          </a:xfrm>
          <a:prstGeom prst="rect">
            <a:avLst/>
          </a:prstGeom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297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Коли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народився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Жан Моне?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9 </a:t>
            </a:r>
            <a:r>
              <a:rPr lang="ru-RU" dirty="0"/>
              <a:t>листопада </a:t>
            </a:r>
            <a:r>
              <a:rPr lang="ru-RU" dirty="0" smtClean="0"/>
              <a:t>1888 р.</a:t>
            </a:r>
          </a:p>
          <a:p>
            <a:pPr marL="0" indent="0">
              <a:buNone/>
            </a:pPr>
            <a:r>
              <a:rPr lang="ru-RU" dirty="0" smtClean="0"/>
              <a:t>Б. 9 </a:t>
            </a:r>
            <a:r>
              <a:rPr lang="ru-RU" dirty="0"/>
              <a:t>листопада </a:t>
            </a:r>
            <a:r>
              <a:rPr lang="ru-RU" dirty="0" smtClean="0"/>
              <a:t>1899 </a:t>
            </a:r>
            <a:r>
              <a:rPr lang="ru-RU" dirty="0"/>
              <a:t>р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В. 9 </a:t>
            </a:r>
            <a:r>
              <a:rPr lang="ru-RU" dirty="0"/>
              <a:t>листопада </a:t>
            </a:r>
            <a:r>
              <a:rPr lang="ru-RU" dirty="0" smtClean="0"/>
              <a:t>1988 </a:t>
            </a:r>
            <a:r>
              <a:rPr lang="ru-RU" dirty="0"/>
              <a:t>р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Г. 9 </a:t>
            </a:r>
            <a:r>
              <a:rPr lang="ru-RU" dirty="0"/>
              <a:t>листопада </a:t>
            </a:r>
            <a:r>
              <a:rPr lang="ru-RU" dirty="0" smtClean="0"/>
              <a:t>1788 </a:t>
            </a:r>
            <a:r>
              <a:rPr lang="ru-RU" dirty="0"/>
              <a:t>р.</a:t>
            </a:r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89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З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чим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пов’язаний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родинний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бізнес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Моне?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з </a:t>
            </a:r>
            <a:r>
              <a:rPr lang="ru-RU" dirty="0" err="1" smtClean="0"/>
              <a:t>виробництвом</a:t>
            </a:r>
            <a:r>
              <a:rPr lang="ru-RU" dirty="0" smtClean="0"/>
              <a:t> </a:t>
            </a:r>
            <a:r>
              <a:rPr lang="ru-RU" dirty="0" err="1" smtClean="0"/>
              <a:t>шерсті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Б. </a:t>
            </a:r>
            <a:r>
              <a:rPr lang="ru-RU" dirty="0"/>
              <a:t>з </a:t>
            </a:r>
            <a:r>
              <a:rPr lang="ru-RU" dirty="0" err="1"/>
              <a:t>виробництвом</a:t>
            </a:r>
            <a:r>
              <a:rPr lang="ru-RU" dirty="0"/>
              <a:t> </a:t>
            </a:r>
            <a:r>
              <a:rPr lang="ru-RU" dirty="0" smtClean="0"/>
              <a:t>коньяку</a:t>
            </a:r>
          </a:p>
          <a:p>
            <a:pPr marL="0" indent="0">
              <a:buNone/>
            </a:pPr>
            <a:r>
              <a:rPr lang="ru-RU" dirty="0" smtClean="0"/>
              <a:t>В. </a:t>
            </a:r>
            <a:r>
              <a:rPr lang="ru-RU" dirty="0"/>
              <a:t>з </a:t>
            </a:r>
            <a:r>
              <a:rPr lang="ru-RU" dirty="0" err="1"/>
              <a:t>виробництвом</a:t>
            </a:r>
            <a:r>
              <a:rPr lang="ru-RU" dirty="0"/>
              <a:t> </a:t>
            </a:r>
            <a:r>
              <a:rPr lang="ru-RU" dirty="0" err="1" smtClean="0"/>
              <a:t>сиру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Г. </a:t>
            </a:r>
            <a:r>
              <a:rPr lang="ru-RU" dirty="0"/>
              <a:t>з </a:t>
            </a:r>
            <a:r>
              <a:rPr lang="ru-RU" dirty="0" err="1"/>
              <a:t>виробництвом</a:t>
            </a:r>
            <a:r>
              <a:rPr lang="ru-RU" dirty="0"/>
              <a:t> </a:t>
            </a:r>
            <a:r>
              <a:rPr lang="ru-RU" dirty="0" smtClean="0"/>
              <a:t>вина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8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421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На кого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схожий Жан 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Моне 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(за словами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французького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президента Жискара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д'Естена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)?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А. </a:t>
            </a:r>
            <a:r>
              <a:rPr lang="ru-RU" dirty="0"/>
              <a:t>«</a:t>
            </a:r>
            <a:r>
              <a:rPr lang="ru-RU" dirty="0" err="1"/>
              <a:t>розумного</a:t>
            </a:r>
            <a:r>
              <a:rPr lang="ru-RU" dirty="0"/>
              <a:t> </a:t>
            </a:r>
            <a:r>
              <a:rPr lang="ru-RU" dirty="0" err="1"/>
              <a:t>французького</a:t>
            </a:r>
            <a:r>
              <a:rPr lang="ru-RU" dirty="0"/>
              <a:t> селянина»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Б. «простого </a:t>
            </a:r>
            <a:r>
              <a:rPr lang="ru-RU" dirty="0" err="1" smtClean="0"/>
              <a:t>французького</a:t>
            </a:r>
            <a:r>
              <a:rPr lang="ru-RU" dirty="0" smtClean="0"/>
              <a:t> </a:t>
            </a:r>
            <a:r>
              <a:rPr lang="ru-RU" dirty="0" err="1" smtClean="0"/>
              <a:t>інтелігента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В. «</a:t>
            </a:r>
            <a:r>
              <a:rPr lang="ru-RU" dirty="0" err="1" smtClean="0"/>
              <a:t>хистрого</a:t>
            </a:r>
            <a:r>
              <a:rPr lang="ru-RU" dirty="0" smtClean="0"/>
              <a:t> </a:t>
            </a:r>
            <a:r>
              <a:rPr lang="ru-RU" dirty="0" err="1" smtClean="0"/>
              <a:t>французького</a:t>
            </a:r>
            <a:r>
              <a:rPr lang="ru-RU" dirty="0" smtClean="0"/>
              <a:t> </a:t>
            </a:r>
            <a:r>
              <a:rPr lang="ru-RU" dirty="0" err="1" smtClean="0"/>
              <a:t>комерсанта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Г. «веселого </a:t>
            </a:r>
            <a:r>
              <a:rPr lang="ru-RU" dirty="0" err="1" smtClean="0"/>
              <a:t>французького</a:t>
            </a:r>
            <a:r>
              <a:rPr lang="ru-RU" dirty="0" smtClean="0"/>
              <a:t> простака»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35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Ким НЕ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працював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Жан Моне?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</a:t>
            </a:r>
            <a:r>
              <a:rPr lang="ru-RU" dirty="0"/>
              <a:t>заступником генерального секретаря </a:t>
            </a:r>
            <a:r>
              <a:rPr lang="ru-RU" dirty="0" err="1"/>
              <a:t>Ліги</a:t>
            </a:r>
            <a:r>
              <a:rPr lang="ru-RU" dirty="0"/>
              <a:t> </a:t>
            </a:r>
            <a:r>
              <a:rPr lang="ru-RU" dirty="0" err="1"/>
              <a:t>Націй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Б. </a:t>
            </a:r>
            <a:r>
              <a:rPr lang="ru-RU" dirty="0" err="1" smtClean="0"/>
              <a:t>французьким</a:t>
            </a:r>
            <a:r>
              <a:rPr lang="ru-RU" dirty="0" smtClean="0"/>
              <a:t> дипломатом у </a:t>
            </a:r>
            <a:r>
              <a:rPr lang="ru-RU" dirty="0" err="1" smtClean="0"/>
              <a:t>Вашингтоні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В. Головою </a:t>
            </a:r>
            <a:r>
              <a:rPr lang="ru-RU" dirty="0" err="1" smtClean="0"/>
              <a:t>французько-британського</a:t>
            </a:r>
            <a:r>
              <a:rPr lang="ru-RU" dirty="0" smtClean="0"/>
              <a:t> </a:t>
            </a:r>
            <a:r>
              <a:rPr lang="ru-RU" dirty="0" err="1" smtClean="0"/>
              <a:t>координаційного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Г. президентом </a:t>
            </a:r>
            <a:r>
              <a:rPr lang="ru-RU" dirty="0" err="1" smtClean="0"/>
              <a:t>Франції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18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Як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називають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Жана Моне?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Ворогом </a:t>
            </a:r>
            <a:r>
              <a:rPr lang="ru-RU" dirty="0" err="1" smtClean="0"/>
              <a:t>Європи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Б. Другом </a:t>
            </a:r>
            <a:r>
              <a:rPr lang="ru-RU" dirty="0" err="1" smtClean="0"/>
              <a:t>Європи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В. </a:t>
            </a:r>
            <a:r>
              <a:rPr lang="ru-RU" dirty="0" err="1" smtClean="0"/>
              <a:t>Батьком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Г. </a:t>
            </a:r>
            <a:r>
              <a:rPr lang="ru-RU" dirty="0" err="1" smtClean="0"/>
              <a:t>Матір’ю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80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Кому Жан Моне подав 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ідею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франко-</a:t>
            </a:r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британський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союз?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А. Рузвельту</a:t>
            </a:r>
          </a:p>
          <a:p>
            <a:pPr marL="0" indent="0">
              <a:buNone/>
            </a:pPr>
            <a:r>
              <a:rPr lang="ru-RU" dirty="0" smtClean="0"/>
              <a:t>Б. Черчиллю </a:t>
            </a:r>
          </a:p>
          <a:p>
            <a:pPr marL="0" indent="0">
              <a:buNone/>
            </a:pPr>
            <a:r>
              <a:rPr lang="ru-RU" dirty="0" smtClean="0"/>
              <a:t>В. Маршаллу</a:t>
            </a:r>
          </a:p>
          <a:p>
            <a:pPr marL="0" indent="0">
              <a:buNone/>
            </a:pPr>
            <a:r>
              <a:rPr lang="ru-RU" dirty="0" smtClean="0"/>
              <a:t>Г. </a:t>
            </a:r>
            <a:r>
              <a:rPr lang="ru-RU" dirty="0" err="1" smtClean="0"/>
              <a:t>Сталіну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Матеріал розроблено в рамках Модуля Жана Моне "Україна - ЄС: крос-культурні порівняння в освітніх дослідженнях"</a:t>
            </a: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2031"/>
            <a:ext cx="2411760" cy="8003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38" y="5919651"/>
            <a:ext cx="3285062" cy="9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25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7720</TotalTime>
  <Words>1573</Words>
  <Application>Microsoft Office PowerPoint</Application>
  <PresentationFormat>Экран (4:3)</PresentationFormat>
  <Paragraphs>247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Проекти напряму «Жан Моне»  у докторській підготовці з освітніх наук: український досвід</vt:lpstr>
      <vt:lpstr>Структура:  </vt:lpstr>
      <vt:lpstr>Жан Монне – хто він?   </vt:lpstr>
      <vt:lpstr> 1. Коли народився Жан Моне?  </vt:lpstr>
      <vt:lpstr> 2. З чим був пов’язаний родинний бізнес Моне?  </vt:lpstr>
      <vt:lpstr> 3. На кого був схожий Жан Моне  (за словами французького президента Жискара д'Естена)?  </vt:lpstr>
      <vt:lpstr> 4. Ким НЕ працював Жан Моне?  </vt:lpstr>
      <vt:lpstr> 5. Як називають Жана Моне?  </vt:lpstr>
      <vt:lpstr> 6. Кому Жан Моне подав ідею про франко-британський союз?  </vt:lpstr>
      <vt:lpstr> 7. Який вислів належить  Жану Моне?  </vt:lpstr>
      <vt:lpstr> 8. Хто виступив ініціаторами створення Європейського об’єднання вугілля і сталі ?  </vt:lpstr>
      <vt:lpstr> 9. Яка країна не входила до Європейського об’єднання вугілля і сталі ?  </vt:lpstr>
      <vt:lpstr> 10. Яку функцію у Європейському об’єднанні вугілля і сталі виконував Жан Монне?  </vt:lpstr>
      <vt:lpstr>Жан Монне – хто він?   </vt:lpstr>
      <vt:lpstr> 1. Коли народився Жан Моне?  </vt:lpstr>
      <vt:lpstr> 2. З чим був пов’язаний родинний бізнес Моне?  </vt:lpstr>
      <vt:lpstr> 3. На кого був схожий Жан Моне  (за словами французького президента Жискара д'Естена)?  </vt:lpstr>
      <vt:lpstr> 4. Ким НЕ працював Жан Моне?  </vt:lpstr>
      <vt:lpstr> 5. Як називають Жана Моне?  </vt:lpstr>
      <vt:lpstr> 6. Кому Жан Моне подав ідею про франко-британський союз?  </vt:lpstr>
      <vt:lpstr> 7. Який вислів належить  Жану Моне?  </vt:lpstr>
      <vt:lpstr> 8. Хто виступив ініціаторами створення Європейського об’єднання вугілля і сталі ?  </vt:lpstr>
      <vt:lpstr> 9. Яка країна не входила до Європейського об’єднання вугілля і сталі ?  </vt:lpstr>
      <vt:lpstr> 10. Яку функцію у Європейському об’єднанні вугілля і сталі виконував Жан Монне?  </vt:lpstr>
      <vt:lpstr>  Загальний огляд напряму  Жана Монне  </vt:lpstr>
      <vt:lpstr> Основні напрями програми Жана Моне </vt:lpstr>
      <vt:lpstr>Жан Монне в Україні</vt:lpstr>
      <vt:lpstr>Спрямованість проектів напряму Жана Монне в Україні</vt:lpstr>
      <vt:lpstr>Міждисциплінарні проекти з педагогічним акцентом  </vt:lpstr>
      <vt:lpstr> Програми напряму Жана Монне у докторській підготовці з освітніх наук   </vt:lpstr>
      <vt:lpstr> Які можливості для дослідників?   </vt:lpstr>
      <vt:lpstr> Доступ до інформаційних і аналітичних матеріалів   </vt:lpstr>
      <vt:lpstr>  Школи для дослідників у галузі освіти  </vt:lpstr>
      <vt:lpstr>  Конференції  </vt:lpstr>
      <vt:lpstr>Виступ присвячено 30-річчю з часу започаткування напряму Жана Моне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INTRODUCTION TO PEDAGOGICS</dc:title>
  <dc:creator>LIZA</dc:creator>
  <cp:lastModifiedBy>Пользователь Windows</cp:lastModifiedBy>
  <cp:revision>245</cp:revision>
  <dcterms:created xsi:type="dcterms:W3CDTF">2015-01-12T16:44:07Z</dcterms:created>
  <dcterms:modified xsi:type="dcterms:W3CDTF">2019-04-21T08:39:07Z</dcterms:modified>
</cp:coreProperties>
</file>