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8" r:id="rId2"/>
    <p:sldId id="259" r:id="rId3"/>
    <p:sldId id="271" r:id="rId4"/>
    <p:sldId id="272" r:id="rId5"/>
    <p:sldId id="279" r:id="rId6"/>
    <p:sldId id="277" r:id="rId7"/>
    <p:sldId id="273" r:id="rId8"/>
    <p:sldId id="275" r:id="rId9"/>
    <p:sldId id="280" r:id="rId10"/>
    <p:sldId id="281" r:id="rId11"/>
    <p:sldId id="276" r:id="rId12"/>
    <p:sldId id="270"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5" d="100"/>
          <a:sy n="65" d="100"/>
        </p:scale>
        <p:origin x="-1326" y="-5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FB406894-ED65-41A7-90D5-24DC882DBFDE}" type="datetimeFigureOut">
              <a:rPr lang="ru-RU" smtClean="0">
                <a:solidFill>
                  <a:prstClr val="black">
                    <a:tint val="75000"/>
                  </a:prstClr>
                </a:solidFill>
              </a:rPr>
              <a:pPr/>
              <a:t>03.07.2021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A5FE5F9C-DF54-4C0F-95AD-B62A9070962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850177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B406894-ED65-41A7-90D5-24DC882DBFDE}" type="datetimeFigureOut">
              <a:rPr lang="ru-RU" smtClean="0">
                <a:solidFill>
                  <a:prstClr val="black">
                    <a:tint val="75000"/>
                  </a:prstClr>
                </a:solidFill>
              </a:rPr>
              <a:pPr/>
              <a:t>03.07.2021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A5FE5F9C-DF54-4C0F-95AD-B62A9070962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4230715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B406894-ED65-41A7-90D5-24DC882DBFDE}" type="datetimeFigureOut">
              <a:rPr lang="ru-RU" smtClean="0">
                <a:solidFill>
                  <a:prstClr val="black">
                    <a:tint val="75000"/>
                  </a:prstClr>
                </a:solidFill>
              </a:rPr>
              <a:pPr/>
              <a:t>03.07.2021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A5FE5F9C-DF54-4C0F-95AD-B62A9070962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202047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B406894-ED65-41A7-90D5-24DC882DBFDE}" type="datetimeFigureOut">
              <a:rPr lang="ru-RU" smtClean="0">
                <a:solidFill>
                  <a:prstClr val="black">
                    <a:tint val="75000"/>
                  </a:prstClr>
                </a:solidFill>
              </a:rPr>
              <a:pPr/>
              <a:t>03.07.2021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A5FE5F9C-DF54-4C0F-95AD-B62A9070962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769189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B406894-ED65-41A7-90D5-24DC882DBFDE}" type="datetimeFigureOut">
              <a:rPr lang="ru-RU" smtClean="0">
                <a:solidFill>
                  <a:prstClr val="black">
                    <a:tint val="75000"/>
                  </a:prstClr>
                </a:solidFill>
              </a:rPr>
              <a:pPr/>
              <a:t>03.07.2021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A5FE5F9C-DF54-4C0F-95AD-B62A9070962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655155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FB406894-ED65-41A7-90D5-24DC882DBFDE}" type="datetimeFigureOut">
              <a:rPr lang="ru-RU" smtClean="0">
                <a:solidFill>
                  <a:prstClr val="black">
                    <a:tint val="75000"/>
                  </a:prstClr>
                </a:solidFill>
              </a:rPr>
              <a:pPr/>
              <a:t>03.07.2021</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A5FE5F9C-DF54-4C0F-95AD-B62A9070962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633328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B406894-ED65-41A7-90D5-24DC882DBFDE}" type="datetimeFigureOut">
              <a:rPr lang="ru-RU" smtClean="0">
                <a:solidFill>
                  <a:prstClr val="black">
                    <a:tint val="75000"/>
                  </a:prstClr>
                </a:solidFill>
              </a:rPr>
              <a:pPr/>
              <a:t>03.07.2021</a:t>
            </a:fld>
            <a:endParaRPr lang="ru-RU">
              <a:solidFill>
                <a:prstClr val="black">
                  <a:tint val="75000"/>
                </a:prstClr>
              </a:solidFill>
            </a:endParaRPr>
          </a:p>
        </p:txBody>
      </p:sp>
      <p:sp>
        <p:nvSpPr>
          <p:cNvPr id="8" name="Нижний колонтитул 7"/>
          <p:cNvSpPr>
            <a:spLocks noGrp="1"/>
          </p:cNvSpPr>
          <p:nvPr>
            <p:ph type="ftr" sz="quarter" idx="11"/>
          </p:nvPr>
        </p:nvSpPr>
        <p:spPr/>
        <p:txBody>
          <a:bodyPr/>
          <a:lstStyle/>
          <a:p>
            <a:endParaRPr lang="ru-RU">
              <a:solidFill>
                <a:prstClr val="black">
                  <a:tint val="75000"/>
                </a:prstClr>
              </a:solidFill>
            </a:endParaRPr>
          </a:p>
        </p:txBody>
      </p:sp>
      <p:sp>
        <p:nvSpPr>
          <p:cNvPr id="9" name="Номер слайда 8"/>
          <p:cNvSpPr>
            <a:spLocks noGrp="1"/>
          </p:cNvSpPr>
          <p:nvPr>
            <p:ph type="sldNum" sz="quarter" idx="12"/>
          </p:nvPr>
        </p:nvSpPr>
        <p:spPr/>
        <p:txBody>
          <a:bodyPr/>
          <a:lstStyle/>
          <a:p>
            <a:fld id="{A5FE5F9C-DF54-4C0F-95AD-B62A9070962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462484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FB406894-ED65-41A7-90D5-24DC882DBFDE}" type="datetimeFigureOut">
              <a:rPr lang="ru-RU" smtClean="0">
                <a:solidFill>
                  <a:prstClr val="black">
                    <a:tint val="75000"/>
                  </a:prstClr>
                </a:solidFill>
              </a:rPr>
              <a:pPr/>
              <a:t>03.07.2021</a:t>
            </a:fld>
            <a:endParaRPr lang="ru-RU">
              <a:solidFill>
                <a:prstClr val="black">
                  <a:tint val="75000"/>
                </a:prstClr>
              </a:solidFill>
            </a:endParaRPr>
          </a:p>
        </p:txBody>
      </p:sp>
      <p:sp>
        <p:nvSpPr>
          <p:cNvPr id="4" name="Нижний колонтитул 3"/>
          <p:cNvSpPr>
            <a:spLocks noGrp="1"/>
          </p:cNvSpPr>
          <p:nvPr>
            <p:ph type="ftr" sz="quarter" idx="11"/>
          </p:nvPr>
        </p:nvSpPr>
        <p:spPr/>
        <p:txBody>
          <a:bodyPr/>
          <a:lstStyle/>
          <a:p>
            <a:endParaRPr lang="ru-RU">
              <a:solidFill>
                <a:prstClr val="black">
                  <a:tint val="75000"/>
                </a:prstClr>
              </a:solidFill>
            </a:endParaRPr>
          </a:p>
        </p:txBody>
      </p:sp>
      <p:sp>
        <p:nvSpPr>
          <p:cNvPr id="5" name="Номер слайда 4"/>
          <p:cNvSpPr>
            <a:spLocks noGrp="1"/>
          </p:cNvSpPr>
          <p:nvPr>
            <p:ph type="sldNum" sz="quarter" idx="12"/>
          </p:nvPr>
        </p:nvSpPr>
        <p:spPr/>
        <p:txBody>
          <a:bodyPr/>
          <a:lstStyle/>
          <a:p>
            <a:fld id="{A5FE5F9C-DF54-4C0F-95AD-B62A9070962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876821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B406894-ED65-41A7-90D5-24DC882DBFDE}" type="datetimeFigureOut">
              <a:rPr lang="ru-RU" smtClean="0">
                <a:solidFill>
                  <a:prstClr val="black">
                    <a:tint val="75000"/>
                  </a:prstClr>
                </a:solidFill>
              </a:rPr>
              <a:pPr/>
              <a:t>03.07.2021</a:t>
            </a:fld>
            <a:endParaRPr lang="ru-RU">
              <a:solidFill>
                <a:prstClr val="black">
                  <a:tint val="75000"/>
                </a:prstClr>
              </a:solidFill>
            </a:endParaRPr>
          </a:p>
        </p:txBody>
      </p:sp>
      <p:sp>
        <p:nvSpPr>
          <p:cNvPr id="3" name="Нижний колонтитул 2"/>
          <p:cNvSpPr>
            <a:spLocks noGrp="1"/>
          </p:cNvSpPr>
          <p:nvPr>
            <p:ph type="ftr" sz="quarter" idx="11"/>
          </p:nvPr>
        </p:nvSpPr>
        <p:spPr/>
        <p:txBody>
          <a:bodyPr/>
          <a:lstStyle/>
          <a:p>
            <a:endParaRPr lang="ru-RU">
              <a:solidFill>
                <a:prstClr val="black">
                  <a:tint val="75000"/>
                </a:prstClr>
              </a:solidFill>
            </a:endParaRPr>
          </a:p>
        </p:txBody>
      </p:sp>
      <p:sp>
        <p:nvSpPr>
          <p:cNvPr id="4" name="Номер слайда 3"/>
          <p:cNvSpPr>
            <a:spLocks noGrp="1"/>
          </p:cNvSpPr>
          <p:nvPr>
            <p:ph type="sldNum" sz="quarter" idx="12"/>
          </p:nvPr>
        </p:nvSpPr>
        <p:spPr/>
        <p:txBody>
          <a:bodyPr/>
          <a:lstStyle/>
          <a:p>
            <a:fld id="{A5FE5F9C-DF54-4C0F-95AD-B62A9070962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799209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B406894-ED65-41A7-90D5-24DC882DBFDE}" type="datetimeFigureOut">
              <a:rPr lang="ru-RU" smtClean="0">
                <a:solidFill>
                  <a:prstClr val="black">
                    <a:tint val="75000"/>
                  </a:prstClr>
                </a:solidFill>
              </a:rPr>
              <a:pPr/>
              <a:t>03.07.2021</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A5FE5F9C-DF54-4C0F-95AD-B62A9070962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607482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B406894-ED65-41A7-90D5-24DC882DBFDE}" type="datetimeFigureOut">
              <a:rPr lang="ru-RU" smtClean="0">
                <a:solidFill>
                  <a:prstClr val="black">
                    <a:tint val="75000"/>
                  </a:prstClr>
                </a:solidFill>
              </a:rPr>
              <a:pPr/>
              <a:t>03.07.2021</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A5FE5F9C-DF54-4C0F-95AD-B62A9070962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788758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406894-ED65-41A7-90D5-24DC882DBFDE}" type="datetimeFigureOut">
              <a:rPr lang="ru-RU" smtClean="0">
                <a:solidFill>
                  <a:prstClr val="black">
                    <a:tint val="75000"/>
                  </a:prstClr>
                </a:solidFill>
              </a:rPr>
              <a:pPr/>
              <a:t>03.07.2021</a:t>
            </a:fld>
            <a:endParaRPr lang="ru-RU">
              <a:solidFill>
                <a:prstClr val="black">
                  <a:tint val="75000"/>
                </a:prstClr>
              </a:solidFill>
            </a:endParaRPr>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solidFill>
                <a:prstClr val="black">
                  <a:tint val="75000"/>
                </a:prstClr>
              </a:solidFill>
            </a:endParaRPr>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FE5F9C-DF54-4C0F-95AD-B62A9070962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85719753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pedagogika.sspu.edu.ua/" TargetMode="External"/><Relationship Id="rId2" Type="http://schemas.openxmlformats.org/officeDocument/2006/relationships/hyperlink" Target="https://jmm.sspu.edu.ua/" TargetMode="External"/><Relationship Id="rId1" Type="http://schemas.openxmlformats.org/officeDocument/2006/relationships/slideLayout" Target="../slideLayouts/slideLayout2.xml"/><Relationship Id="rId4" Type="http://schemas.openxmlformats.org/officeDocument/2006/relationships/hyperlink" Target="https://www.facebook.com/marina.boychenko.37"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0" y="0"/>
            <a:ext cx="9155319" cy="6858000"/>
          </a:xfrm>
          <a:solidFill>
            <a:schemeClr val="accent4">
              <a:lumMod val="60000"/>
              <a:lumOff val="40000"/>
            </a:schemeClr>
          </a:solidFill>
        </p:spPr>
        <p:txBody>
          <a:bodyPr anchor="t">
            <a:normAutofit/>
          </a:bodyPr>
          <a:lstStyle/>
          <a:p>
            <a:r>
              <a:rPr lang="en-US" sz="1800" b="1" dirty="0" smtClean="0"/>
              <a:t>V</a:t>
            </a:r>
            <a:r>
              <a:rPr lang="en-US" sz="1800" b="1" dirty="0"/>
              <a:t>I</a:t>
            </a:r>
            <a:r>
              <a:rPr lang="uk-UA" sz="1800" b="1" dirty="0" smtClean="0"/>
              <a:t>І МІЖНАРОДНА  НАУКОВО-ПРАКТИЧНА </a:t>
            </a:r>
            <a:br>
              <a:rPr lang="uk-UA" sz="1800" b="1" dirty="0" smtClean="0"/>
            </a:br>
            <a:r>
              <a:rPr lang="uk-UA" sz="1800" b="1" dirty="0" smtClean="0"/>
              <a:t>    КОНФЕРЕНЦІЯ </a:t>
            </a:r>
            <a:r>
              <a:rPr lang="uk-UA" sz="1800" dirty="0" smtClean="0"/>
              <a:t/>
            </a:r>
            <a:br>
              <a:rPr lang="uk-UA" sz="1800" dirty="0" smtClean="0"/>
            </a:br>
            <a:r>
              <a:rPr lang="uk-UA" sz="1800" b="1" dirty="0" smtClean="0"/>
              <a:t>ІННОВАЦІЙНИЙ РОЗВИТОК  ВИЩОЇ ОСВІТИ: ГЛОБАЛЬНИЙ, </a:t>
            </a:r>
            <a:br>
              <a:rPr lang="uk-UA" sz="1800" b="1" dirty="0" smtClean="0"/>
            </a:br>
            <a:r>
              <a:rPr lang="uk-UA" sz="1800" b="1" dirty="0" smtClean="0"/>
              <a:t>ЄВРОПЕЙСЬКИЙ ТА НАЦІОНАЛЬНИЙ ВИМІРИ ЗМІН </a:t>
            </a:r>
            <a:br>
              <a:rPr lang="uk-UA" sz="1800" b="1" dirty="0" smtClean="0"/>
            </a:br>
            <a:r>
              <a:rPr lang="en-US" sz="1800" b="1" dirty="0">
                <a:solidFill>
                  <a:srgbClr val="7030A0"/>
                </a:solidFill>
              </a:rPr>
              <a:t>INNOVATIVE DEVELOPMENT </a:t>
            </a:r>
            <a:r>
              <a:rPr lang="uk-UA" sz="1800" b="1" dirty="0">
                <a:solidFill>
                  <a:srgbClr val="7030A0"/>
                </a:solidFill>
              </a:rPr>
              <a:t> </a:t>
            </a:r>
            <a:r>
              <a:rPr lang="en-US" sz="1800" b="1" dirty="0">
                <a:solidFill>
                  <a:srgbClr val="7030A0"/>
                </a:solidFill>
              </a:rPr>
              <a:t>OF HIGHER EDUCATION: </a:t>
            </a:r>
            <a:r>
              <a:rPr lang="uk-UA" sz="1800" b="1" dirty="0">
                <a:solidFill>
                  <a:srgbClr val="7030A0"/>
                </a:solidFill>
              </a:rPr>
              <a:t/>
            </a:r>
            <a:br>
              <a:rPr lang="uk-UA" sz="1800" b="1" dirty="0">
                <a:solidFill>
                  <a:srgbClr val="7030A0"/>
                </a:solidFill>
              </a:rPr>
            </a:br>
            <a:r>
              <a:rPr lang="en-US" sz="1800" b="1" dirty="0">
                <a:solidFill>
                  <a:srgbClr val="7030A0"/>
                </a:solidFill>
              </a:rPr>
              <a:t>GLOBAL, EUROPEAN</a:t>
            </a:r>
            <a:r>
              <a:rPr lang="uk-UA" sz="1800" b="1" dirty="0">
                <a:solidFill>
                  <a:srgbClr val="7030A0"/>
                </a:solidFill>
              </a:rPr>
              <a:t> </a:t>
            </a:r>
            <a:r>
              <a:rPr lang="en-US" sz="1800" b="1" dirty="0">
                <a:solidFill>
                  <a:srgbClr val="7030A0"/>
                </a:solidFill>
              </a:rPr>
              <a:t> AND NATIONAL </a:t>
            </a:r>
            <a:r>
              <a:rPr lang="uk-UA" sz="1800" b="1" dirty="0">
                <a:solidFill>
                  <a:srgbClr val="7030A0"/>
                </a:solidFill>
              </a:rPr>
              <a:t/>
            </a:r>
            <a:br>
              <a:rPr lang="uk-UA" sz="1800" b="1" dirty="0">
                <a:solidFill>
                  <a:srgbClr val="7030A0"/>
                </a:solidFill>
              </a:rPr>
            </a:br>
            <a:r>
              <a:rPr lang="en-US" sz="1800" b="1" dirty="0">
                <a:solidFill>
                  <a:srgbClr val="7030A0"/>
                </a:solidFill>
              </a:rPr>
              <a:t>DIMENSIONS OF CHANGE</a:t>
            </a:r>
            <a:r>
              <a:rPr lang="ru-RU" sz="1800" dirty="0">
                <a:solidFill>
                  <a:srgbClr val="7030A0"/>
                </a:solidFill>
              </a:rPr>
              <a:t/>
            </a:r>
            <a:br>
              <a:rPr lang="ru-RU" sz="1800" dirty="0">
                <a:solidFill>
                  <a:srgbClr val="7030A0"/>
                </a:solidFill>
              </a:rPr>
            </a:br>
            <a:r>
              <a:rPr lang="uk-UA" sz="2400" b="1" dirty="0" smtClean="0">
                <a:latin typeface="+mn-lt"/>
              </a:rPr>
              <a:t>А </a:t>
            </a:r>
            <a:r>
              <a:rPr lang="uk-UA" sz="2400" b="1" dirty="0" err="1">
                <a:latin typeface="+mn-lt"/>
              </a:rPr>
              <a:t>Сбруєва</a:t>
            </a:r>
            <a:r>
              <a:rPr lang="uk-UA" sz="2400" b="1" dirty="0">
                <a:latin typeface="+mn-lt"/>
              </a:rPr>
              <a:t/>
            </a:r>
            <a:br>
              <a:rPr lang="uk-UA" sz="2400" b="1" dirty="0">
                <a:latin typeface="+mn-lt"/>
              </a:rPr>
            </a:br>
            <a:r>
              <a:rPr lang="uk-UA" sz="2400" b="1" dirty="0" smtClean="0"/>
              <a:t>Досвід </a:t>
            </a:r>
            <a:r>
              <a:rPr lang="uk-UA" sz="2400" b="1" dirty="0"/>
              <a:t>реалізації проєкту </a:t>
            </a:r>
            <a:r>
              <a:rPr lang="uk-UA" sz="2400" b="1" dirty="0" err="1"/>
              <a:t>Еразмус+</a:t>
            </a:r>
            <a:r>
              <a:rPr lang="uk-UA" sz="2400" b="1" dirty="0"/>
              <a:t> Жан Моне Модуль Європеїзація докторських програм у галузі освіти на засадах </a:t>
            </a:r>
            <a:r>
              <a:rPr lang="uk-UA" sz="2400" b="1" dirty="0" err="1"/>
              <a:t>інтердисциплінарного</a:t>
            </a:r>
            <a:r>
              <a:rPr lang="uk-UA" sz="2400" b="1" dirty="0"/>
              <a:t> та інклюзивного підходів</a:t>
            </a:r>
            <a:r>
              <a:rPr lang="ru-RU" sz="2400" dirty="0"/>
              <a:t/>
            </a:r>
            <a:br>
              <a:rPr lang="ru-RU" sz="2400" dirty="0"/>
            </a:br>
            <a:r>
              <a:rPr lang="en-US" sz="2400" dirty="0" smtClean="0"/>
              <a:t/>
            </a:r>
            <a:br>
              <a:rPr lang="en-US" sz="2400" dirty="0" smtClean="0"/>
            </a:br>
            <a:r>
              <a:rPr lang="en-US" sz="2400" b="1" dirty="0" err="1" smtClean="0"/>
              <a:t>Alina</a:t>
            </a:r>
            <a:r>
              <a:rPr lang="en-US" sz="2400" b="1" dirty="0" smtClean="0"/>
              <a:t> </a:t>
            </a:r>
            <a:r>
              <a:rPr lang="en-US" sz="2400" b="1" dirty="0" err="1" smtClean="0"/>
              <a:t>Sbruieva</a:t>
            </a:r>
            <a:r>
              <a:rPr lang="en-US" sz="2400" b="1" dirty="0"/>
              <a:t/>
            </a:r>
            <a:br>
              <a:rPr lang="en-US" sz="2400" b="1" dirty="0"/>
            </a:br>
            <a:r>
              <a:rPr lang="en-US" sz="2400" b="1" dirty="0"/>
              <a:t>Experience in implementing the </a:t>
            </a:r>
            <a:r>
              <a:rPr lang="en-US" sz="2400" b="1" dirty="0" smtClean="0"/>
              <a:t>project Erasmus+ Jean </a:t>
            </a:r>
            <a:r>
              <a:rPr lang="en-US" sz="2400" b="1" dirty="0"/>
              <a:t>Monnet Module </a:t>
            </a:r>
            <a:r>
              <a:rPr lang="en-US" sz="2400" b="1" dirty="0" smtClean="0"/>
              <a:t>“Europeanization </a:t>
            </a:r>
            <a:r>
              <a:rPr lang="en-US" sz="2400" b="1" dirty="0"/>
              <a:t>of doctoral studies in the field of education: interdisciplinary and inclusive </a:t>
            </a:r>
            <a:r>
              <a:rPr lang="en-US" sz="2400" b="1" dirty="0" smtClean="0"/>
              <a:t>approaches”</a:t>
            </a:r>
            <a:br>
              <a:rPr lang="en-US" sz="2400" b="1" dirty="0" smtClean="0"/>
            </a:br>
            <a:r>
              <a:rPr lang="en-US" sz="2400" b="1" dirty="0" smtClean="0"/>
              <a:t>(</a:t>
            </a:r>
            <a:r>
              <a:rPr lang="en-US" sz="2400" dirty="0" smtClean="0"/>
              <a:t>2021</a:t>
            </a:r>
            <a:r>
              <a:rPr lang="en-US" sz="2400" dirty="0"/>
              <a:t>, </a:t>
            </a:r>
            <a:r>
              <a:rPr lang="en-US" sz="2400" dirty="0" smtClean="0"/>
              <a:t>the20</a:t>
            </a:r>
            <a:r>
              <a:rPr lang="en-US" sz="2000" dirty="0" smtClean="0"/>
              <a:t>th</a:t>
            </a:r>
            <a:r>
              <a:rPr lang="en-US" sz="2400" dirty="0" smtClean="0"/>
              <a:t> of  April)</a:t>
            </a:r>
            <a:r>
              <a:rPr lang="ru-RU" sz="2400" dirty="0"/>
              <a:t/>
            </a:r>
            <a:br>
              <a:rPr lang="ru-RU" sz="2400" dirty="0"/>
            </a:br>
            <a:r>
              <a:rPr lang="en-US" sz="2400" b="1" dirty="0" smtClean="0"/>
              <a:t>)</a:t>
            </a:r>
            <a:br>
              <a:rPr lang="en-US" sz="2400" b="1" dirty="0" smtClean="0"/>
            </a:br>
            <a:r>
              <a:rPr lang="en-US" sz="2400" b="1" dirty="0"/>
              <a:t/>
            </a:r>
            <a:br>
              <a:rPr lang="en-US" sz="2400" b="1" dirty="0"/>
            </a:br>
            <a:endParaRPr lang="ru-RU" sz="2400" b="1" dirty="0">
              <a:solidFill>
                <a:srgbClr val="7030A0"/>
              </a:solidFill>
              <a:latin typeface="+mn-lt"/>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29104"/>
            <a:ext cx="1368152" cy="14336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Заголовок 9"/>
          <p:cNvSpPr txBox="1">
            <a:spLocks/>
          </p:cNvSpPr>
          <p:nvPr/>
        </p:nvSpPr>
        <p:spPr>
          <a:xfrm>
            <a:off x="4654758" y="5661247"/>
            <a:ext cx="4500562" cy="1210836"/>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ts val="1400"/>
              </a:lnSpc>
              <a:defRPr/>
            </a:pPr>
            <a:r>
              <a:rPr lang="en-US" sz="1400" dirty="0">
                <a:solidFill>
                  <a:srgbClr val="7030A0"/>
                </a:solidFill>
                <a:latin typeface="Times New Roman" pitchFamily="18" charset="0"/>
                <a:cs typeface="Calibri" pitchFamily="34" charset="0"/>
              </a:rPr>
              <a:t>The materials are published as part of the EU project which is funded with support from the European Commission. This publication reflects the views only of the authors and the Commission cannot be held responsible for any use which may be made of the information contained therein</a:t>
            </a:r>
            <a:endParaRPr lang="ru-RU" sz="1400" dirty="0">
              <a:solidFill>
                <a:srgbClr val="7030A0"/>
              </a:solidFill>
              <a:latin typeface="Times New Roman" pitchFamily="18" charset="0"/>
              <a:cs typeface="Calibri" pitchFamily="34" charset="0"/>
            </a:endParaRPr>
          </a:p>
        </p:txBody>
      </p:sp>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184" y="5661247"/>
            <a:ext cx="4621573" cy="11967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descr="logotip_2021-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68344" y="29104"/>
            <a:ext cx="1475656" cy="1349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571318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640"/>
            <a:ext cx="8229600" cy="922114"/>
          </a:xfrm>
        </p:spPr>
        <p:txBody>
          <a:bodyPr>
            <a:normAutofit fontScale="90000"/>
          </a:bodyPr>
          <a:lstStyle/>
          <a:p>
            <a:r>
              <a:rPr lang="uk-UA" sz="2800" b="1" dirty="0">
                <a:solidFill>
                  <a:srgbClr val="7030A0"/>
                </a:solidFill>
              </a:rPr>
              <a:t>Продовжується робота над дисертаційними </a:t>
            </a:r>
            <a:r>
              <a:rPr lang="uk-UA" sz="2800" b="1" dirty="0" smtClean="0">
                <a:solidFill>
                  <a:srgbClr val="7030A0"/>
                </a:solidFill>
              </a:rPr>
              <a:t>роботами  </a:t>
            </a:r>
            <a:r>
              <a:rPr lang="uk-UA" sz="2800" b="1" dirty="0" err="1" smtClean="0">
                <a:solidFill>
                  <a:srgbClr val="7030A0"/>
                </a:solidFill>
              </a:rPr>
              <a:t>європознавчої</a:t>
            </a:r>
            <a:r>
              <a:rPr lang="uk-UA" sz="2800" b="1" dirty="0" smtClean="0">
                <a:solidFill>
                  <a:srgbClr val="7030A0"/>
                </a:solidFill>
              </a:rPr>
              <a:t> / глобальної   проблематики</a:t>
            </a:r>
            <a:endParaRPr lang="ru-RU" sz="2800" b="1" dirty="0">
              <a:solidFill>
                <a:srgbClr val="7030A0"/>
              </a:solidFill>
            </a:endParaRPr>
          </a:p>
        </p:txBody>
      </p:sp>
      <p:sp>
        <p:nvSpPr>
          <p:cNvPr id="3" name="Объект 2"/>
          <p:cNvSpPr>
            <a:spLocks noGrp="1"/>
          </p:cNvSpPr>
          <p:nvPr>
            <p:ph idx="1"/>
          </p:nvPr>
        </p:nvSpPr>
        <p:spPr>
          <a:xfrm>
            <a:off x="0" y="1124744"/>
            <a:ext cx="8964488" cy="5733256"/>
          </a:xfrm>
        </p:spPr>
        <p:txBody>
          <a:bodyPr>
            <a:normAutofit fontScale="62500" lnSpcReduction="20000"/>
          </a:bodyPr>
          <a:lstStyle/>
          <a:p>
            <a:pPr marL="457200" indent="-457200">
              <a:buFont typeface="+mj-lt"/>
              <a:buAutoNum type="arabicPeriod"/>
            </a:pPr>
            <a:r>
              <a:rPr lang="uk-UA" sz="3000" dirty="0"/>
              <a:t>Авраменко В.В. </a:t>
            </a:r>
            <a:r>
              <a:rPr lang="uk-UA" sz="3000" b="1" dirty="0"/>
              <a:t>Формування підприємницької компетентності дітей та учнівської молоді у закладах неформальної освіти країн Європейського Союзу.</a:t>
            </a:r>
          </a:p>
          <a:p>
            <a:pPr marL="457200" indent="-457200">
              <a:buFont typeface="+mj-lt"/>
              <a:buAutoNum type="arabicPeriod"/>
            </a:pPr>
            <a:r>
              <a:rPr lang="uk-UA" sz="3000" dirty="0" err="1" smtClean="0"/>
              <a:t>Бойченко</a:t>
            </a:r>
            <a:r>
              <a:rPr lang="uk-UA" sz="3000" dirty="0" smtClean="0"/>
              <a:t> В.В. </a:t>
            </a:r>
            <a:r>
              <a:rPr lang="uk-UA" sz="3000" b="1" dirty="0" smtClean="0"/>
              <a:t>Організаційно-педагогічні </a:t>
            </a:r>
            <a:r>
              <a:rPr lang="uk-UA" sz="3000" b="1" dirty="0"/>
              <a:t>засади </a:t>
            </a:r>
            <a:r>
              <a:rPr lang="en-US" sz="3000" b="1" dirty="0"/>
              <a:t>STEM</a:t>
            </a:r>
            <a:r>
              <a:rPr lang="uk-UA" sz="3000" b="1" dirty="0" err="1"/>
              <a:t>-освіти</a:t>
            </a:r>
            <a:r>
              <a:rPr lang="uk-UA" sz="3000" b="1" dirty="0"/>
              <a:t> у старшій середній школі США.</a:t>
            </a:r>
          </a:p>
          <a:p>
            <a:pPr marL="457200" indent="-457200">
              <a:buFont typeface="+mj-lt"/>
              <a:buAutoNum type="arabicPeriod"/>
            </a:pPr>
            <a:r>
              <a:rPr lang="ru-RU" sz="3000" dirty="0"/>
              <a:t>Коханова Н.Ю. </a:t>
            </a:r>
            <a:r>
              <a:rPr lang="ru-RU" sz="3000" b="1" dirty="0" err="1"/>
              <a:t>Організаційно-педагогічні</a:t>
            </a:r>
            <a:r>
              <a:rPr lang="ru-RU" sz="3000" b="1" dirty="0"/>
              <a:t> засади </a:t>
            </a:r>
            <a:r>
              <a:rPr lang="ru-RU" sz="3000" b="1" dirty="0" err="1"/>
              <a:t>навчання</a:t>
            </a:r>
            <a:r>
              <a:rPr lang="ru-RU" sz="3000" b="1" dirty="0"/>
              <a:t> </a:t>
            </a:r>
            <a:r>
              <a:rPr lang="ru-RU" sz="3000" b="1" dirty="0" err="1"/>
              <a:t>англійської</a:t>
            </a:r>
            <a:r>
              <a:rPr lang="ru-RU" sz="3000" b="1" dirty="0"/>
              <a:t> </a:t>
            </a:r>
            <a:r>
              <a:rPr lang="ru-RU" sz="3000" b="1" dirty="0" err="1"/>
              <a:t>мови</a:t>
            </a:r>
            <a:r>
              <a:rPr lang="ru-RU" sz="3000" b="1" dirty="0"/>
              <a:t> </a:t>
            </a:r>
            <a:r>
              <a:rPr lang="ru-RU" sz="3000" b="1" dirty="0" err="1"/>
              <a:t>учнів</a:t>
            </a:r>
            <a:r>
              <a:rPr lang="ru-RU" sz="3000" b="1" dirty="0"/>
              <a:t> у </a:t>
            </a:r>
            <a:r>
              <a:rPr lang="ru-RU" sz="3000" b="1" dirty="0" err="1"/>
              <a:t>початкових</a:t>
            </a:r>
            <a:r>
              <a:rPr lang="ru-RU" sz="3000" b="1" dirty="0"/>
              <a:t> школах </a:t>
            </a:r>
            <a:r>
              <a:rPr lang="ru-RU" sz="3000" b="1" dirty="0" err="1"/>
              <a:t>Польщі</a:t>
            </a:r>
            <a:r>
              <a:rPr lang="ru-RU" sz="3000" b="1" dirty="0"/>
              <a:t>. </a:t>
            </a:r>
          </a:p>
          <a:p>
            <a:pPr marL="457200" indent="-457200">
              <a:buFont typeface="+mj-lt"/>
              <a:buAutoNum type="arabicPeriod"/>
            </a:pPr>
            <a:r>
              <a:rPr lang="ru-RU" sz="3000" dirty="0" err="1"/>
              <a:t>Карпусь</a:t>
            </a:r>
            <a:r>
              <a:rPr lang="ru-RU" sz="3000" dirty="0"/>
              <a:t> О.С. </a:t>
            </a:r>
            <a:r>
              <a:rPr lang="ru-RU" sz="3000" b="1" dirty="0" err="1"/>
              <a:t>Організаційно-педагогічні</a:t>
            </a:r>
            <a:r>
              <a:rPr lang="ru-RU" sz="3000" b="1" dirty="0"/>
              <a:t> засади </a:t>
            </a:r>
            <a:r>
              <a:rPr lang="ru-RU" sz="3000" b="1" dirty="0" err="1"/>
              <a:t>здоров’язбережувального</a:t>
            </a:r>
            <a:r>
              <a:rPr lang="ru-RU" sz="3000" b="1" dirty="0"/>
              <a:t> </a:t>
            </a:r>
            <a:r>
              <a:rPr lang="ru-RU" sz="3000" b="1" dirty="0" err="1"/>
              <a:t>виховання</a:t>
            </a:r>
            <a:r>
              <a:rPr lang="ru-RU" sz="3000" b="1" dirty="0"/>
              <a:t> </a:t>
            </a:r>
            <a:r>
              <a:rPr lang="ru-RU" sz="3000" b="1" dirty="0" err="1"/>
              <a:t>учнів</a:t>
            </a:r>
            <a:r>
              <a:rPr lang="ru-RU" sz="3000" b="1" dirty="0"/>
              <a:t> у </a:t>
            </a:r>
            <a:r>
              <a:rPr lang="ru-RU" sz="3000" b="1" dirty="0" err="1"/>
              <a:t>загальноосвітніх</a:t>
            </a:r>
            <a:r>
              <a:rPr lang="ru-RU" sz="3000" b="1" dirty="0"/>
              <a:t> школах </a:t>
            </a:r>
            <a:r>
              <a:rPr lang="ru-RU" sz="3000" b="1" dirty="0" err="1"/>
              <a:t>Фінляндії</a:t>
            </a:r>
            <a:r>
              <a:rPr lang="ru-RU" sz="3000" b="1" dirty="0"/>
              <a:t>. </a:t>
            </a:r>
          </a:p>
          <a:p>
            <a:pPr marL="457200" indent="-457200">
              <a:buFont typeface="+mj-lt"/>
              <a:buAutoNum type="arabicPeriod"/>
            </a:pPr>
            <a:r>
              <a:rPr lang="uk-UA" sz="3000" dirty="0" smtClean="0"/>
              <a:t>Лаврик М.С. </a:t>
            </a:r>
            <a:r>
              <a:rPr lang="uk-UA" sz="3000" b="1" dirty="0" smtClean="0"/>
              <a:t>Організаційно-педагогічні </a:t>
            </a:r>
            <a:r>
              <a:rPr lang="uk-UA" sz="3000" b="1" dirty="0"/>
              <a:t>засади удосконалення викладацької діяльності  у вищій школі у </a:t>
            </a:r>
            <a:r>
              <a:rPr lang="uk-UA" sz="3000" b="1" dirty="0" smtClean="0"/>
              <a:t>контексті </a:t>
            </a:r>
            <a:r>
              <a:rPr lang="uk-UA" sz="3000" b="1" dirty="0"/>
              <a:t>розвитку міжнародного співробітництва в </a:t>
            </a:r>
            <a:r>
              <a:rPr lang="uk-UA" sz="3000" b="1" dirty="0" smtClean="0"/>
              <a:t>Європейському Союзі.</a:t>
            </a:r>
            <a:endParaRPr lang="uk-UA" sz="3000" b="1" dirty="0"/>
          </a:p>
          <a:p>
            <a:pPr marL="457200" indent="-457200">
              <a:buFont typeface="+mj-lt"/>
              <a:buAutoNum type="arabicPeriod"/>
            </a:pPr>
            <a:r>
              <a:rPr lang="ru-RU" sz="3000" dirty="0" err="1"/>
              <a:t>Пахотіна</a:t>
            </a:r>
            <a:r>
              <a:rPr lang="ru-RU" sz="3000" dirty="0"/>
              <a:t> Т.Г. </a:t>
            </a:r>
            <a:r>
              <a:rPr lang="ru-RU" sz="3000" b="1" dirty="0" err="1"/>
              <a:t>Організаційно-педагогічні</a:t>
            </a:r>
            <a:r>
              <a:rPr lang="ru-RU" sz="3000" b="1" dirty="0"/>
              <a:t> засади </a:t>
            </a:r>
            <a:r>
              <a:rPr lang="ru-RU" sz="3000" b="1" dirty="0" err="1"/>
              <a:t>патріотичного</a:t>
            </a:r>
            <a:r>
              <a:rPr lang="ru-RU" sz="3000" b="1" dirty="0"/>
              <a:t> </a:t>
            </a:r>
            <a:r>
              <a:rPr lang="ru-RU" sz="3000" b="1" dirty="0" err="1"/>
              <a:t>виховання</a:t>
            </a:r>
            <a:r>
              <a:rPr lang="ru-RU" sz="3000" b="1" dirty="0"/>
              <a:t> </a:t>
            </a:r>
            <a:r>
              <a:rPr lang="ru-RU" sz="3000" b="1" dirty="0" err="1"/>
              <a:t>школярів</a:t>
            </a:r>
            <a:r>
              <a:rPr lang="ru-RU" sz="3000" b="1" dirty="0"/>
              <a:t> у </a:t>
            </a:r>
            <a:r>
              <a:rPr lang="ru-RU" sz="3000" b="1" dirty="0" err="1"/>
              <a:t>Республіці</a:t>
            </a:r>
            <a:r>
              <a:rPr lang="ru-RU" sz="3000" b="1" dirty="0"/>
              <a:t> </a:t>
            </a:r>
            <a:r>
              <a:rPr lang="ru-RU" sz="3000" b="1" dirty="0" err="1"/>
              <a:t>Польща</a:t>
            </a:r>
            <a:r>
              <a:rPr lang="ru-RU" sz="3000" b="1" dirty="0"/>
              <a:t>.</a:t>
            </a:r>
          </a:p>
          <a:p>
            <a:pPr marL="457200" indent="-457200">
              <a:buFont typeface="+mj-lt"/>
              <a:buAutoNum type="arabicPeriod"/>
            </a:pPr>
            <a:r>
              <a:rPr lang="ru-RU" sz="3000" dirty="0" err="1"/>
              <a:t>Степанець</a:t>
            </a:r>
            <a:r>
              <a:rPr lang="ru-RU" sz="3000" dirty="0"/>
              <a:t> М. Ю. </a:t>
            </a:r>
            <a:r>
              <a:rPr lang="ru-RU" sz="3000" b="1" dirty="0" err="1"/>
              <a:t>Організаційно-педагогічні</a:t>
            </a:r>
            <a:r>
              <a:rPr lang="ru-RU" sz="3000" b="1" dirty="0"/>
              <a:t> засади </a:t>
            </a:r>
            <a:r>
              <a:rPr lang="ru-RU" sz="3000" b="1" dirty="0" err="1"/>
              <a:t>підготовки</a:t>
            </a:r>
            <a:r>
              <a:rPr lang="ru-RU" sz="3000" b="1" dirty="0"/>
              <a:t> </a:t>
            </a:r>
            <a:r>
              <a:rPr lang="ru-RU" sz="3000" b="1" dirty="0" err="1"/>
              <a:t>магістрів</a:t>
            </a:r>
            <a:r>
              <a:rPr lang="ru-RU" sz="3000" b="1" dirty="0"/>
              <a:t> </a:t>
            </a:r>
            <a:r>
              <a:rPr lang="ru-RU" sz="3000" b="1" dirty="0" err="1"/>
              <a:t>освіти</a:t>
            </a:r>
            <a:r>
              <a:rPr lang="ru-RU" sz="3000" b="1" dirty="0"/>
              <a:t> в </a:t>
            </a:r>
            <a:r>
              <a:rPr lang="ru-RU" sz="3000" b="1" dirty="0" err="1"/>
              <a:t>університетах</a:t>
            </a:r>
            <a:r>
              <a:rPr lang="ru-RU" sz="3000" b="1" dirty="0"/>
              <a:t> </a:t>
            </a:r>
            <a:r>
              <a:rPr lang="ru-RU" sz="3000" b="1" dirty="0" err="1"/>
              <a:t>Канади</a:t>
            </a:r>
            <a:r>
              <a:rPr lang="ru-RU" sz="3000" b="1" dirty="0"/>
              <a:t>.</a:t>
            </a:r>
          </a:p>
          <a:p>
            <a:pPr marL="457200" indent="-457200">
              <a:buFont typeface="+mj-lt"/>
              <a:buAutoNum type="arabicPeriod"/>
            </a:pPr>
            <a:r>
              <a:rPr lang="uk-UA" sz="3000" dirty="0" err="1"/>
              <a:t>Христій</a:t>
            </a:r>
            <a:r>
              <a:rPr lang="uk-UA" sz="3000" dirty="0"/>
              <a:t> Ю.Г. </a:t>
            </a:r>
            <a:r>
              <a:rPr lang="uk-UA" sz="3000" b="1" dirty="0"/>
              <a:t>Організаційно-педагогічні засади міжнародного співробітництва у сфері професійно-технічної освіти в Європейському Союзі</a:t>
            </a:r>
            <a:r>
              <a:rPr lang="uk-UA" sz="3000" b="1" dirty="0" smtClean="0"/>
              <a:t>.</a:t>
            </a:r>
          </a:p>
          <a:p>
            <a:pPr marL="457200" indent="-457200">
              <a:buFont typeface="+mj-lt"/>
              <a:buAutoNum type="arabicPeriod"/>
            </a:pPr>
            <a:r>
              <a:rPr lang="uk-UA" sz="3000" dirty="0" err="1" smtClean="0"/>
              <a:t>Чу</a:t>
            </a:r>
            <a:r>
              <a:rPr lang="uk-UA" sz="3000" dirty="0" smtClean="0"/>
              <a:t> </a:t>
            </a:r>
            <a:r>
              <a:rPr lang="uk-UA" sz="3000" dirty="0" err="1" smtClean="0"/>
              <a:t>Їн</a:t>
            </a:r>
            <a:r>
              <a:rPr lang="uk-UA" sz="3000" dirty="0" smtClean="0"/>
              <a:t> </a:t>
            </a:r>
            <a:r>
              <a:rPr lang="uk-UA" sz="3000" b="1" dirty="0" smtClean="0"/>
              <a:t>Тенденції інтернаціоналізації вищої освіти Китаю.</a:t>
            </a:r>
            <a:endParaRPr lang="ru-RU" sz="3000" b="1" dirty="0"/>
          </a:p>
          <a:p>
            <a:pPr marL="457200" indent="-457200">
              <a:buFont typeface="+mj-lt"/>
              <a:buAutoNum type="arabicPeriod"/>
            </a:pPr>
            <a:r>
              <a:rPr lang="ru-RU" sz="3000" dirty="0" err="1"/>
              <a:t>Куліченко</a:t>
            </a:r>
            <a:r>
              <a:rPr lang="ru-RU" sz="3000" dirty="0"/>
              <a:t> А. К. </a:t>
            </a:r>
            <a:r>
              <a:rPr lang="ru-RU" sz="3000" b="1" dirty="0" err="1"/>
              <a:t>Теоретичні</a:t>
            </a:r>
            <a:r>
              <a:rPr lang="ru-RU" sz="3000" b="1" dirty="0"/>
              <a:t> та </a:t>
            </a:r>
            <a:r>
              <a:rPr lang="ru-RU" sz="3000" b="1" dirty="0" err="1"/>
              <a:t>методичні</a:t>
            </a:r>
            <a:r>
              <a:rPr lang="ru-RU" sz="3000" b="1" dirty="0"/>
              <a:t> засади </a:t>
            </a:r>
            <a:r>
              <a:rPr lang="ru-RU" sz="3000" b="1" dirty="0" err="1"/>
              <a:t>інноваційної</a:t>
            </a:r>
            <a:r>
              <a:rPr lang="ru-RU" sz="3000" b="1" dirty="0"/>
              <a:t> </a:t>
            </a:r>
            <a:r>
              <a:rPr lang="ru-RU" sz="3000" b="1" dirty="0" err="1"/>
              <a:t>діяльності</a:t>
            </a:r>
            <a:r>
              <a:rPr lang="ru-RU" sz="3000" b="1" dirty="0"/>
              <a:t> </a:t>
            </a:r>
            <a:r>
              <a:rPr lang="ru-RU" sz="3000" b="1" dirty="0" err="1"/>
              <a:t>медичних</a:t>
            </a:r>
            <a:r>
              <a:rPr lang="ru-RU" sz="3000" b="1" dirty="0"/>
              <a:t> </a:t>
            </a:r>
            <a:r>
              <a:rPr lang="ru-RU" sz="3000" b="1" dirty="0" err="1"/>
              <a:t>коледжів</a:t>
            </a:r>
            <a:r>
              <a:rPr lang="ru-RU" sz="3000" b="1" dirty="0"/>
              <a:t> </a:t>
            </a:r>
            <a:r>
              <a:rPr lang="ru-RU" sz="3000" b="1" dirty="0" err="1"/>
              <a:t>університетів</a:t>
            </a:r>
            <a:r>
              <a:rPr lang="ru-RU" sz="3000" b="1" dirty="0"/>
              <a:t> </a:t>
            </a:r>
            <a:r>
              <a:rPr lang="ru-RU" sz="3000" b="1" cap="all" dirty="0"/>
              <a:t>США. </a:t>
            </a:r>
            <a:r>
              <a:rPr lang="ru-RU" sz="3000" cap="all" dirty="0"/>
              <a:t>(докторант).</a:t>
            </a:r>
            <a:endParaRPr lang="ru-RU" sz="3000" dirty="0"/>
          </a:p>
          <a:p>
            <a:pPr marL="0" indent="0">
              <a:buNone/>
            </a:pPr>
            <a:endParaRPr lang="ru-RU" sz="2400" dirty="0"/>
          </a:p>
        </p:txBody>
      </p:sp>
    </p:spTree>
    <p:extLst>
      <p:ext uri="{BB962C8B-B14F-4D97-AF65-F5344CB8AC3E}">
        <p14:creationId xmlns:p14="http://schemas.microsoft.com/office/powerpoint/2010/main" val="4965643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200" b="1" dirty="0" smtClean="0">
                <a:solidFill>
                  <a:srgbClr val="7030A0"/>
                </a:solidFill>
              </a:rPr>
              <a:t>ДИСЕМІНАЦІЯ  МАТЕРІАЛІВ ПРОЄКТУ</a:t>
            </a:r>
            <a:endParaRPr lang="ru-RU" sz="3200" dirty="0"/>
          </a:p>
        </p:txBody>
      </p:sp>
      <p:sp>
        <p:nvSpPr>
          <p:cNvPr id="3" name="Объект 2"/>
          <p:cNvSpPr>
            <a:spLocks noGrp="1"/>
          </p:cNvSpPr>
          <p:nvPr>
            <p:ph idx="1"/>
          </p:nvPr>
        </p:nvSpPr>
        <p:spPr>
          <a:xfrm>
            <a:off x="179512" y="1340768"/>
            <a:ext cx="8784976" cy="4785395"/>
          </a:xfrm>
        </p:spPr>
        <p:txBody>
          <a:bodyPr>
            <a:normAutofit/>
          </a:bodyPr>
          <a:lstStyle/>
          <a:p>
            <a:r>
              <a:rPr lang="uk-UA" sz="2400" b="1" dirty="0" smtClean="0"/>
              <a:t> Інформаційно-методичний сайт проєкту</a:t>
            </a:r>
          </a:p>
          <a:p>
            <a:r>
              <a:rPr lang="uk-UA" sz="2400" dirty="0" smtClean="0"/>
              <a:t> </a:t>
            </a:r>
            <a:r>
              <a:rPr lang="uk-UA" sz="2400" b="1" dirty="0"/>
              <a:t>Адреса сайту: </a:t>
            </a:r>
            <a:r>
              <a:rPr lang="en-US" sz="2400" b="1" dirty="0">
                <a:hlinkClick r:id="rId2"/>
              </a:rPr>
              <a:t>https://</a:t>
            </a:r>
            <a:r>
              <a:rPr lang="en-US" sz="2400" b="1" dirty="0" smtClean="0">
                <a:hlinkClick r:id="rId2"/>
              </a:rPr>
              <a:t>jmm.sspu.edu.ua</a:t>
            </a:r>
            <a:endParaRPr lang="uk-UA" sz="2400" b="1" dirty="0" smtClean="0"/>
          </a:p>
          <a:p>
            <a:r>
              <a:rPr lang="uk-UA" sz="2400" b="1" dirty="0" smtClean="0"/>
              <a:t>Сторінка кафедри педагогіки на сайті ННІ педагогіки і психології </a:t>
            </a:r>
            <a:r>
              <a:rPr lang="uk-UA" sz="2400" b="1" dirty="0" err="1" smtClean="0"/>
              <a:t>СумДПУ</a:t>
            </a:r>
            <a:endParaRPr lang="uk-UA" sz="2400" b="1" dirty="0" smtClean="0"/>
          </a:p>
          <a:p>
            <a:r>
              <a:rPr lang="uk-UA" sz="2400" b="1" dirty="0"/>
              <a:t>Адреса </a:t>
            </a:r>
            <a:r>
              <a:rPr lang="uk-UA" sz="2400" b="1" dirty="0" smtClean="0"/>
              <a:t>сайту: </a:t>
            </a:r>
            <a:r>
              <a:rPr lang="en-US" sz="2400" b="1" dirty="0" smtClean="0">
                <a:hlinkClick r:id="rId3"/>
              </a:rPr>
              <a:t>https</a:t>
            </a:r>
            <a:r>
              <a:rPr lang="en-US" sz="2400" b="1" dirty="0">
                <a:hlinkClick r:id="rId3"/>
              </a:rPr>
              <a:t>://pedagogika.sspu.edu.ua</a:t>
            </a:r>
            <a:r>
              <a:rPr lang="en-US" sz="2400" b="1" dirty="0" smtClean="0">
                <a:hlinkClick r:id="rId3"/>
              </a:rPr>
              <a:t>/</a:t>
            </a:r>
            <a:endParaRPr lang="uk-UA" sz="2400" b="1" dirty="0" smtClean="0"/>
          </a:p>
          <a:p>
            <a:endParaRPr lang="uk-UA" sz="2400" b="1" dirty="0" smtClean="0"/>
          </a:p>
          <a:p>
            <a:pPr marL="0" indent="0">
              <a:buNone/>
            </a:pPr>
            <a:r>
              <a:rPr lang="en-US" sz="2400" b="1" dirty="0" smtClean="0"/>
              <a:t>FACEBOOK</a:t>
            </a:r>
          </a:p>
          <a:p>
            <a:pPr marL="0" indent="0">
              <a:buNone/>
            </a:pPr>
            <a:r>
              <a:rPr lang="en-US" sz="2400" b="1" dirty="0"/>
              <a:t>Doctoral House in Education in SSPU named after A.S. </a:t>
            </a:r>
            <a:r>
              <a:rPr lang="en-US" sz="2400" b="1" dirty="0" err="1"/>
              <a:t>Makarenko</a:t>
            </a:r>
            <a:endParaRPr lang="uk-UA" sz="2400" b="1" dirty="0" smtClean="0"/>
          </a:p>
          <a:p>
            <a:r>
              <a:rPr lang="en-US" sz="2400" b="1" dirty="0">
                <a:hlinkClick r:id="rId4"/>
              </a:rPr>
              <a:t>https://</a:t>
            </a:r>
            <a:r>
              <a:rPr lang="en-US" sz="2400" b="1" dirty="0" smtClean="0">
                <a:hlinkClick r:id="rId4"/>
              </a:rPr>
              <a:t>www.facebook.com/marina.boychenko.37</a:t>
            </a:r>
            <a:endParaRPr lang="uk-UA" sz="2400" b="1" dirty="0" smtClean="0"/>
          </a:p>
          <a:p>
            <a:endParaRPr lang="ru-RU" sz="2400" b="1" dirty="0"/>
          </a:p>
        </p:txBody>
      </p:sp>
    </p:spTree>
    <p:extLst>
      <p:ext uri="{BB962C8B-B14F-4D97-AF65-F5344CB8AC3E}">
        <p14:creationId xmlns:p14="http://schemas.microsoft.com/office/powerpoint/2010/main" val="26039862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60848"/>
            <a:ext cx="8229600" cy="3600400"/>
          </a:xfrm>
        </p:spPr>
        <p:txBody>
          <a:bodyPr>
            <a:normAutofit fontScale="90000"/>
          </a:bodyPr>
          <a:lstStyle/>
          <a:p>
            <a:pPr marL="0" indent="0"/>
            <a:r>
              <a:rPr lang="uk-UA" b="1" dirty="0" smtClean="0"/>
              <a:t/>
            </a:r>
            <a:br>
              <a:rPr lang="uk-UA" b="1" dirty="0" smtClean="0"/>
            </a:br>
            <a:r>
              <a:rPr lang="uk-UA" b="1" dirty="0" smtClean="0"/>
              <a:t>ДЯКУЮ ЗА </a:t>
            </a:r>
            <a:r>
              <a:rPr lang="uk-UA" b="1" dirty="0"/>
              <a:t>УВАГУ</a:t>
            </a:r>
            <a:br>
              <a:rPr lang="uk-UA" b="1" dirty="0"/>
            </a:br>
            <a:r>
              <a:rPr lang="uk-UA" sz="3100" b="1" dirty="0"/>
              <a:t>Адреса сайту проєкту Жан Моне Модуль</a:t>
            </a:r>
            <a:br>
              <a:rPr lang="uk-UA" sz="3100" b="1" dirty="0"/>
            </a:br>
            <a:r>
              <a:rPr lang="uk-UA" sz="3100" b="1" dirty="0">
                <a:solidFill>
                  <a:srgbClr val="7030A0"/>
                </a:solidFill>
              </a:rPr>
              <a:t>«Європеїзація докторських програм у галузі освіти на засадах </a:t>
            </a:r>
            <a:r>
              <a:rPr lang="uk-UA" sz="3100" b="1" dirty="0" err="1">
                <a:solidFill>
                  <a:srgbClr val="7030A0"/>
                </a:solidFill>
              </a:rPr>
              <a:t>інтердисциплінарного</a:t>
            </a:r>
            <a:r>
              <a:rPr lang="uk-UA" sz="3100" b="1" dirty="0">
                <a:solidFill>
                  <a:srgbClr val="7030A0"/>
                </a:solidFill>
              </a:rPr>
              <a:t> та інклюзивного підходів» </a:t>
            </a:r>
            <a:r>
              <a:rPr lang="uk-UA" sz="3100" b="1" dirty="0"/>
              <a:t>: </a:t>
            </a:r>
            <a:br>
              <a:rPr lang="uk-UA" sz="3100" b="1" dirty="0"/>
            </a:br>
            <a:r>
              <a:rPr lang="en-US" sz="3100" b="1" dirty="0">
                <a:solidFill>
                  <a:srgbClr val="FF0000"/>
                </a:solidFill>
              </a:rPr>
              <a:t>https://jmm.sspu.edu.ua</a:t>
            </a:r>
            <a:r>
              <a:rPr lang="uk-UA" sz="3100" b="1" dirty="0">
                <a:solidFill>
                  <a:srgbClr val="FF0000"/>
                </a:solidFill>
              </a:rPr>
              <a:t/>
            </a:r>
            <a:br>
              <a:rPr lang="uk-UA" sz="3100" b="1" dirty="0">
                <a:solidFill>
                  <a:srgbClr val="FF0000"/>
                </a:solidFill>
              </a:rPr>
            </a:br>
            <a:r>
              <a:rPr lang="uk-UA" sz="3100" b="1" dirty="0"/>
              <a:t/>
            </a:r>
            <a:br>
              <a:rPr lang="uk-UA" sz="3100" b="1" dirty="0"/>
            </a:br>
            <a:endParaRPr lang="ru-RU" sz="3100" b="1" dirty="0"/>
          </a:p>
        </p:txBody>
      </p:sp>
      <p:pic>
        <p:nvPicPr>
          <p:cNvPr id="2050" name="Picture 2" descr="logotip_202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55438" y="188640"/>
            <a:ext cx="2126423" cy="1944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48982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188640"/>
            <a:ext cx="8229600" cy="1143000"/>
          </a:xfrm>
        </p:spPr>
        <p:txBody>
          <a:bodyPr>
            <a:normAutofit/>
          </a:bodyPr>
          <a:lstStyle/>
          <a:p>
            <a:r>
              <a:rPr lang="uk-UA" sz="2800" b="1" dirty="0" smtClean="0">
                <a:solidFill>
                  <a:srgbClr val="7030A0"/>
                </a:solidFill>
              </a:rPr>
              <a:t>ВИЗНАЧЕННЯ КЛЮЧОВИХ ПОНЯТЬ ТЕМИ</a:t>
            </a:r>
            <a:endParaRPr lang="ru-RU" sz="2800" b="1" dirty="0">
              <a:solidFill>
                <a:srgbClr val="7030A0"/>
              </a:solidFill>
            </a:endParaRPr>
          </a:p>
        </p:txBody>
      </p:sp>
      <p:sp>
        <p:nvSpPr>
          <p:cNvPr id="4" name="Объект 3"/>
          <p:cNvSpPr>
            <a:spLocks noGrp="1"/>
          </p:cNvSpPr>
          <p:nvPr>
            <p:ph idx="1"/>
          </p:nvPr>
        </p:nvSpPr>
        <p:spPr>
          <a:xfrm>
            <a:off x="107504" y="1340768"/>
            <a:ext cx="8856984" cy="4785395"/>
          </a:xfrm>
        </p:spPr>
        <p:txBody>
          <a:bodyPr>
            <a:normAutofit/>
          </a:bodyPr>
          <a:lstStyle/>
          <a:p>
            <a:r>
              <a:rPr lang="uk-UA" sz="2800" b="1" dirty="0" smtClean="0">
                <a:solidFill>
                  <a:srgbClr val="FF0000"/>
                </a:solidFill>
              </a:rPr>
              <a:t>Докторська програма   </a:t>
            </a:r>
            <a:r>
              <a:rPr lang="uk-UA" sz="2800" b="1" dirty="0" smtClean="0">
                <a:solidFill>
                  <a:srgbClr val="7030A0"/>
                </a:solidFill>
              </a:rPr>
              <a:t>- сукупність </a:t>
            </a:r>
            <a:r>
              <a:rPr lang="uk-UA" sz="2800" b="1" dirty="0">
                <a:solidFill>
                  <a:srgbClr val="7030A0"/>
                </a:solidFill>
              </a:rPr>
              <a:t>взаємопов'язаних форм </a:t>
            </a:r>
            <a:r>
              <a:rPr lang="uk-UA" sz="2800" b="1" dirty="0" smtClean="0">
                <a:solidFill>
                  <a:srgbClr val="7030A0"/>
                </a:solidFill>
              </a:rPr>
              <a:t>освітньої та наукової діяльності  </a:t>
            </a:r>
            <a:r>
              <a:rPr lang="uk-UA" sz="2800" b="1" dirty="0">
                <a:solidFill>
                  <a:srgbClr val="7030A0"/>
                </a:solidFill>
              </a:rPr>
              <a:t>докторанта, після </a:t>
            </a:r>
            <a:r>
              <a:rPr lang="uk-UA" sz="2800" b="1" dirty="0" smtClean="0">
                <a:solidFill>
                  <a:srgbClr val="7030A0"/>
                </a:solidFill>
              </a:rPr>
              <a:t>успішного завершення </a:t>
            </a:r>
            <a:r>
              <a:rPr lang="uk-UA" sz="2800" b="1" dirty="0">
                <a:solidFill>
                  <a:srgbClr val="7030A0"/>
                </a:solidFill>
              </a:rPr>
              <a:t>яких </a:t>
            </a:r>
            <a:r>
              <a:rPr lang="uk-UA" sz="2800" b="1" dirty="0" smtClean="0">
                <a:solidFill>
                  <a:srgbClr val="7030A0"/>
                </a:solidFill>
              </a:rPr>
              <a:t>він/вона  </a:t>
            </a:r>
            <a:r>
              <a:rPr lang="uk-UA" sz="2800" b="1" dirty="0">
                <a:solidFill>
                  <a:srgbClr val="7030A0"/>
                </a:solidFill>
              </a:rPr>
              <a:t>отримує ступінь доктора </a:t>
            </a:r>
            <a:r>
              <a:rPr lang="uk-UA" sz="2800" b="1" dirty="0" smtClean="0">
                <a:solidFill>
                  <a:srgbClr val="7030A0"/>
                </a:solidFill>
              </a:rPr>
              <a:t>філософії.</a:t>
            </a:r>
          </a:p>
          <a:p>
            <a:r>
              <a:rPr lang="uk-UA" sz="2800" b="1" dirty="0">
                <a:solidFill>
                  <a:srgbClr val="FF0000"/>
                </a:solidFill>
              </a:rPr>
              <a:t>Європеїзація </a:t>
            </a:r>
            <a:r>
              <a:rPr lang="uk-UA" sz="2800" b="1" dirty="0" smtClean="0">
                <a:solidFill>
                  <a:srgbClr val="FF0000"/>
                </a:solidFill>
              </a:rPr>
              <a:t>докторської програми </a:t>
            </a:r>
            <a:r>
              <a:rPr lang="uk-UA" sz="2800" b="1" dirty="0" smtClean="0">
                <a:solidFill>
                  <a:srgbClr val="7030A0"/>
                </a:solidFill>
              </a:rPr>
              <a:t>– надання європейського виміру проблематиці, методологічним підходам, методам реалізації освітньої та наукової складових докторської програми.</a:t>
            </a:r>
          </a:p>
          <a:p>
            <a:endParaRPr lang="ru-RU" sz="2000" dirty="0"/>
          </a:p>
        </p:txBody>
      </p:sp>
    </p:spTree>
    <p:extLst>
      <p:ext uri="{BB962C8B-B14F-4D97-AF65-F5344CB8AC3E}">
        <p14:creationId xmlns:p14="http://schemas.microsoft.com/office/powerpoint/2010/main" val="42116916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a:bodyPr>
          <a:lstStyle/>
          <a:p>
            <a:r>
              <a:rPr lang="ru-RU" sz="2400" b="1" dirty="0">
                <a:solidFill>
                  <a:srgbClr val="7030A0"/>
                </a:solidFill>
              </a:rPr>
              <a:t>ВИЗНАЧЕННЯ КЛЮЧОВИХ ПОНЯТЬ ТЕМИ</a:t>
            </a:r>
          </a:p>
        </p:txBody>
      </p:sp>
      <p:sp>
        <p:nvSpPr>
          <p:cNvPr id="3" name="Объект 2"/>
          <p:cNvSpPr>
            <a:spLocks noGrp="1"/>
          </p:cNvSpPr>
          <p:nvPr>
            <p:ph idx="1"/>
          </p:nvPr>
        </p:nvSpPr>
        <p:spPr>
          <a:xfrm>
            <a:off x="107504" y="836712"/>
            <a:ext cx="8928992" cy="6021288"/>
          </a:xfrm>
        </p:spPr>
        <p:txBody>
          <a:bodyPr>
            <a:normAutofit/>
          </a:bodyPr>
          <a:lstStyle/>
          <a:p>
            <a:pPr>
              <a:lnSpc>
                <a:spcPct val="110000"/>
              </a:lnSpc>
            </a:pPr>
            <a:r>
              <a:rPr lang="ru-RU" sz="2400" b="1" dirty="0" err="1">
                <a:solidFill>
                  <a:srgbClr val="FF0000"/>
                </a:solidFill>
              </a:rPr>
              <a:t>інтердисциплінарний</a:t>
            </a:r>
            <a:r>
              <a:rPr lang="ru-RU" sz="2400" b="1" dirty="0">
                <a:solidFill>
                  <a:srgbClr val="FF0000"/>
                </a:solidFill>
              </a:rPr>
              <a:t> </a:t>
            </a:r>
            <a:r>
              <a:rPr lang="ru-RU" sz="2400" b="1" dirty="0" err="1">
                <a:solidFill>
                  <a:srgbClr val="FF0000"/>
                </a:solidFill>
              </a:rPr>
              <a:t>підхід</a:t>
            </a:r>
            <a:r>
              <a:rPr lang="ru-RU" sz="2400" b="1" dirty="0">
                <a:solidFill>
                  <a:srgbClr val="7030A0"/>
                </a:solidFill>
              </a:rPr>
              <a:t> - </a:t>
            </a:r>
            <a:r>
              <a:rPr lang="ru-RU" sz="2400" b="1" dirty="0" err="1">
                <a:solidFill>
                  <a:srgbClr val="7030A0"/>
                </a:solidFill>
              </a:rPr>
              <a:t>підхід</a:t>
            </a:r>
            <a:r>
              <a:rPr lang="ru-RU" sz="2400" b="1" dirty="0">
                <a:solidFill>
                  <a:srgbClr val="7030A0"/>
                </a:solidFill>
              </a:rPr>
              <a:t>, </a:t>
            </a:r>
            <a:r>
              <a:rPr lang="ru-RU" sz="2400" b="1" dirty="0" err="1">
                <a:solidFill>
                  <a:srgbClr val="7030A0"/>
                </a:solidFill>
              </a:rPr>
              <a:t>що</a:t>
            </a:r>
            <a:r>
              <a:rPr lang="ru-RU" sz="2400" b="1" dirty="0">
                <a:solidFill>
                  <a:srgbClr val="7030A0"/>
                </a:solidFill>
              </a:rPr>
              <a:t> </a:t>
            </a:r>
            <a:r>
              <a:rPr lang="ru-RU" sz="2400" b="1" dirty="0" err="1">
                <a:solidFill>
                  <a:srgbClr val="7030A0"/>
                </a:solidFill>
              </a:rPr>
              <a:t>об’єднує</a:t>
            </a:r>
            <a:r>
              <a:rPr lang="ru-RU" sz="2400" b="1" dirty="0">
                <a:solidFill>
                  <a:srgbClr val="7030A0"/>
                </a:solidFill>
              </a:rPr>
              <a:t> </a:t>
            </a:r>
            <a:r>
              <a:rPr lang="ru-RU" sz="2400" b="1" dirty="0" err="1" smtClean="0">
                <a:solidFill>
                  <a:srgbClr val="7030A0"/>
                </a:solidFill>
              </a:rPr>
              <a:t>методологічні</a:t>
            </a:r>
            <a:r>
              <a:rPr lang="ru-RU" sz="2400" b="1" dirty="0" smtClean="0">
                <a:solidFill>
                  <a:srgbClr val="7030A0"/>
                </a:solidFill>
              </a:rPr>
              <a:t>, </a:t>
            </a:r>
            <a:r>
              <a:rPr lang="ru-RU" sz="2400" b="1" dirty="0" err="1" smtClean="0">
                <a:solidFill>
                  <a:srgbClr val="7030A0"/>
                </a:solidFill>
              </a:rPr>
              <a:t>змістові</a:t>
            </a:r>
            <a:r>
              <a:rPr lang="ru-RU" sz="2400" b="1" dirty="0" smtClean="0">
                <a:solidFill>
                  <a:srgbClr val="7030A0"/>
                </a:solidFill>
              </a:rPr>
              <a:t> та </a:t>
            </a:r>
            <a:r>
              <a:rPr lang="ru-RU" sz="2400" b="1" dirty="0" err="1" smtClean="0">
                <a:solidFill>
                  <a:srgbClr val="7030A0"/>
                </a:solidFill>
              </a:rPr>
              <a:t>процесуальні</a:t>
            </a:r>
            <a:r>
              <a:rPr lang="ru-RU" sz="2400" b="1" dirty="0" smtClean="0">
                <a:solidFill>
                  <a:srgbClr val="7030A0"/>
                </a:solidFill>
              </a:rPr>
              <a:t> засади, </a:t>
            </a:r>
            <a:r>
              <a:rPr lang="ru-RU" sz="2400" b="1" dirty="0" err="1" smtClean="0">
                <a:solidFill>
                  <a:srgbClr val="7030A0"/>
                </a:solidFill>
              </a:rPr>
              <a:t>характерні</a:t>
            </a:r>
            <a:r>
              <a:rPr lang="ru-RU" sz="2400" b="1" dirty="0" smtClean="0">
                <a:solidFill>
                  <a:srgbClr val="7030A0"/>
                </a:solidFill>
              </a:rPr>
              <a:t> для  </a:t>
            </a:r>
            <a:r>
              <a:rPr lang="ru-RU" sz="2400" b="1" dirty="0" err="1">
                <a:solidFill>
                  <a:srgbClr val="7030A0"/>
                </a:solidFill>
              </a:rPr>
              <a:t>різних</a:t>
            </a:r>
            <a:r>
              <a:rPr lang="ru-RU" sz="2400" b="1" dirty="0">
                <a:solidFill>
                  <a:srgbClr val="7030A0"/>
                </a:solidFill>
              </a:rPr>
              <a:t> </a:t>
            </a:r>
            <a:r>
              <a:rPr lang="ru-RU" sz="2400" b="1" dirty="0" err="1" smtClean="0">
                <a:solidFill>
                  <a:srgbClr val="7030A0"/>
                </a:solidFill>
              </a:rPr>
              <a:t>галузей</a:t>
            </a:r>
            <a:r>
              <a:rPr lang="ru-RU" sz="2400" b="1" dirty="0" smtClean="0">
                <a:solidFill>
                  <a:srgbClr val="7030A0"/>
                </a:solidFill>
              </a:rPr>
              <a:t> </a:t>
            </a:r>
            <a:r>
              <a:rPr lang="ru-RU" sz="2400" b="1" dirty="0" err="1" smtClean="0">
                <a:solidFill>
                  <a:srgbClr val="7030A0"/>
                </a:solidFill>
              </a:rPr>
              <a:t>знань</a:t>
            </a:r>
            <a:r>
              <a:rPr lang="ru-RU" sz="2400" b="1" dirty="0" smtClean="0">
                <a:solidFill>
                  <a:srgbClr val="7030A0"/>
                </a:solidFill>
              </a:rPr>
              <a:t>, </a:t>
            </a:r>
            <a:r>
              <a:rPr lang="ru-RU" sz="2400" b="1" dirty="0" err="1">
                <a:solidFill>
                  <a:srgbClr val="7030A0"/>
                </a:solidFill>
              </a:rPr>
              <a:t>модифікуючи</a:t>
            </a:r>
            <a:r>
              <a:rPr lang="ru-RU" sz="2400" b="1" dirty="0">
                <a:solidFill>
                  <a:srgbClr val="7030A0"/>
                </a:solidFill>
              </a:rPr>
              <a:t> </a:t>
            </a:r>
            <a:r>
              <a:rPr lang="ru-RU" sz="2400" b="1" dirty="0" err="1">
                <a:solidFill>
                  <a:srgbClr val="7030A0"/>
                </a:solidFill>
              </a:rPr>
              <a:t>їх</a:t>
            </a:r>
            <a:r>
              <a:rPr lang="ru-RU" sz="2400" b="1" dirty="0">
                <a:solidFill>
                  <a:srgbClr val="7030A0"/>
                </a:solidFill>
              </a:rPr>
              <a:t> </a:t>
            </a:r>
            <a:r>
              <a:rPr lang="ru-RU" sz="2400" b="1" dirty="0" smtClean="0">
                <a:solidFill>
                  <a:srgbClr val="7030A0"/>
                </a:solidFill>
              </a:rPr>
              <a:t>та </a:t>
            </a:r>
            <a:r>
              <a:rPr lang="ru-RU" sz="2400" b="1" dirty="0" err="1" smtClean="0">
                <a:solidFill>
                  <a:srgbClr val="7030A0"/>
                </a:solidFill>
              </a:rPr>
              <a:t>утворюючи</a:t>
            </a:r>
            <a:r>
              <a:rPr lang="ru-RU" sz="2400" b="1" dirty="0" smtClean="0">
                <a:solidFill>
                  <a:srgbClr val="7030A0"/>
                </a:solidFill>
              </a:rPr>
              <a:t> </a:t>
            </a:r>
            <a:r>
              <a:rPr lang="ru-RU" sz="2400" b="1" dirty="0" err="1" smtClean="0">
                <a:solidFill>
                  <a:srgbClr val="7030A0"/>
                </a:solidFill>
              </a:rPr>
              <a:t>нову</a:t>
            </a:r>
            <a:r>
              <a:rPr lang="ru-RU" sz="2400" b="1" dirty="0" smtClean="0">
                <a:solidFill>
                  <a:srgbClr val="7030A0"/>
                </a:solidFill>
              </a:rPr>
              <a:t> </a:t>
            </a:r>
            <a:r>
              <a:rPr lang="ru-RU" sz="2400" b="1" dirty="0" err="1" smtClean="0">
                <a:solidFill>
                  <a:srgbClr val="7030A0"/>
                </a:solidFill>
              </a:rPr>
              <a:t>якість</a:t>
            </a:r>
            <a:r>
              <a:rPr lang="ru-RU" sz="2400" b="1" dirty="0" smtClean="0">
                <a:solidFill>
                  <a:srgbClr val="7030A0"/>
                </a:solidFill>
              </a:rPr>
              <a:t> та </a:t>
            </a:r>
            <a:r>
              <a:rPr lang="ru-RU" sz="2400" b="1" dirty="0" err="1" smtClean="0">
                <a:solidFill>
                  <a:srgbClr val="7030A0"/>
                </a:solidFill>
              </a:rPr>
              <a:t>синергетичний</a:t>
            </a:r>
            <a:r>
              <a:rPr lang="ru-RU" sz="2400" b="1" dirty="0" smtClean="0">
                <a:solidFill>
                  <a:srgbClr val="7030A0"/>
                </a:solidFill>
              </a:rPr>
              <a:t> </a:t>
            </a:r>
            <a:r>
              <a:rPr lang="ru-RU" sz="2400" b="1" dirty="0" err="1" smtClean="0">
                <a:solidFill>
                  <a:srgbClr val="7030A0"/>
                </a:solidFill>
              </a:rPr>
              <a:t>ефект</a:t>
            </a:r>
            <a:r>
              <a:rPr lang="ru-RU" sz="2400" b="1" dirty="0" smtClean="0">
                <a:solidFill>
                  <a:srgbClr val="7030A0"/>
                </a:solidFill>
              </a:rPr>
              <a:t> при </a:t>
            </a:r>
            <a:r>
              <a:rPr lang="ru-RU" sz="2400" b="1" dirty="0" err="1" smtClean="0">
                <a:solidFill>
                  <a:srgbClr val="7030A0"/>
                </a:solidFill>
              </a:rPr>
              <a:t>вивченні</a:t>
            </a:r>
            <a:r>
              <a:rPr lang="ru-RU" sz="2400" b="1" dirty="0" smtClean="0">
                <a:solidFill>
                  <a:srgbClr val="7030A0"/>
                </a:solidFill>
              </a:rPr>
              <a:t> </a:t>
            </a:r>
            <a:r>
              <a:rPr lang="ru-RU" sz="2400" b="1" dirty="0" err="1" smtClean="0">
                <a:solidFill>
                  <a:srgbClr val="7030A0"/>
                </a:solidFill>
              </a:rPr>
              <a:t>навчальної</a:t>
            </a:r>
            <a:r>
              <a:rPr lang="ru-RU" sz="2400" b="1" dirty="0" smtClean="0">
                <a:solidFill>
                  <a:srgbClr val="7030A0"/>
                </a:solidFill>
              </a:rPr>
              <a:t> </a:t>
            </a:r>
            <a:r>
              <a:rPr lang="ru-RU" sz="2400" b="1" dirty="0" err="1" smtClean="0">
                <a:solidFill>
                  <a:srgbClr val="7030A0"/>
                </a:solidFill>
              </a:rPr>
              <a:t>дисципліни</a:t>
            </a:r>
            <a:r>
              <a:rPr lang="ru-RU" sz="2400" b="1" dirty="0" smtClean="0">
                <a:solidFill>
                  <a:srgbClr val="7030A0"/>
                </a:solidFill>
              </a:rPr>
              <a:t> й  </a:t>
            </a:r>
            <a:r>
              <a:rPr lang="ru-RU" sz="2400" b="1" dirty="0" err="1" smtClean="0">
                <a:solidFill>
                  <a:srgbClr val="7030A0"/>
                </a:solidFill>
              </a:rPr>
              <a:t>освітньої</a:t>
            </a:r>
            <a:r>
              <a:rPr lang="ru-RU" sz="2400" b="1" dirty="0" smtClean="0">
                <a:solidFill>
                  <a:srgbClr val="7030A0"/>
                </a:solidFill>
              </a:rPr>
              <a:t> </a:t>
            </a:r>
            <a:r>
              <a:rPr lang="ru-RU" sz="2400" b="1" dirty="0" err="1" smtClean="0">
                <a:solidFill>
                  <a:srgbClr val="7030A0"/>
                </a:solidFill>
              </a:rPr>
              <a:t>програми</a:t>
            </a:r>
            <a:r>
              <a:rPr lang="ru-RU" sz="2400" b="1" dirty="0" smtClean="0">
                <a:solidFill>
                  <a:srgbClr val="7030A0"/>
                </a:solidFill>
              </a:rPr>
              <a:t> в </a:t>
            </a:r>
            <a:r>
              <a:rPr lang="ru-RU" sz="2400" b="1" dirty="0" err="1" smtClean="0">
                <a:solidFill>
                  <a:srgbClr val="7030A0"/>
                </a:solidFill>
              </a:rPr>
              <a:t>цілому</a:t>
            </a:r>
            <a:r>
              <a:rPr lang="ru-RU" sz="2400" b="1" dirty="0" smtClean="0">
                <a:solidFill>
                  <a:srgbClr val="7030A0"/>
                </a:solidFill>
              </a:rPr>
              <a:t>;</a:t>
            </a:r>
            <a:endParaRPr lang="ru-RU" sz="2400" b="1" dirty="0">
              <a:solidFill>
                <a:srgbClr val="7030A0"/>
              </a:solidFill>
            </a:endParaRPr>
          </a:p>
          <a:p>
            <a:pPr>
              <a:lnSpc>
                <a:spcPct val="110000"/>
              </a:lnSpc>
            </a:pPr>
            <a:r>
              <a:rPr lang="ru-RU" sz="2400" b="1" dirty="0" err="1">
                <a:solidFill>
                  <a:srgbClr val="FF0000"/>
                </a:solidFill>
              </a:rPr>
              <a:t>інклюзивний</a:t>
            </a:r>
            <a:r>
              <a:rPr lang="ru-RU" sz="2400" b="1" dirty="0">
                <a:solidFill>
                  <a:srgbClr val="FF0000"/>
                </a:solidFill>
              </a:rPr>
              <a:t> </a:t>
            </a:r>
            <a:r>
              <a:rPr lang="ru-RU" sz="2400" b="1" dirty="0" err="1" smtClean="0">
                <a:solidFill>
                  <a:srgbClr val="FF0000"/>
                </a:solidFill>
              </a:rPr>
              <a:t>підхід</a:t>
            </a:r>
            <a:r>
              <a:rPr lang="ru-RU" sz="2400" b="1" dirty="0" smtClean="0">
                <a:solidFill>
                  <a:srgbClr val="7030A0"/>
                </a:solidFill>
              </a:rPr>
              <a:t> - </a:t>
            </a:r>
            <a:r>
              <a:rPr lang="ru-RU" sz="2400" dirty="0">
                <a:solidFill>
                  <a:srgbClr val="7030A0"/>
                </a:solidFill>
              </a:rPr>
              <a:t>(</a:t>
            </a:r>
            <a:r>
              <a:rPr lang="ru-RU" sz="2400" b="1" dirty="0" err="1">
                <a:solidFill>
                  <a:srgbClr val="7030A0"/>
                </a:solidFill>
              </a:rPr>
              <a:t>від</a:t>
            </a:r>
            <a:r>
              <a:rPr lang="ru-RU" sz="2400" b="1" dirty="0">
                <a:solidFill>
                  <a:srgbClr val="7030A0"/>
                </a:solidFill>
              </a:rPr>
              <a:t> англ. </a:t>
            </a:r>
            <a:r>
              <a:rPr lang="ru-RU" sz="2400" b="1" dirty="0" err="1">
                <a:solidFill>
                  <a:srgbClr val="7030A0"/>
                </a:solidFill>
              </a:rPr>
              <a:t>inclusion</a:t>
            </a:r>
            <a:r>
              <a:rPr lang="ru-RU" sz="2400" b="1" dirty="0">
                <a:solidFill>
                  <a:srgbClr val="7030A0"/>
                </a:solidFill>
              </a:rPr>
              <a:t> — </a:t>
            </a:r>
            <a:r>
              <a:rPr lang="ru-RU" sz="2400" b="1" dirty="0" err="1">
                <a:solidFill>
                  <a:srgbClr val="7030A0"/>
                </a:solidFill>
              </a:rPr>
              <a:t>включення</a:t>
            </a:r>
            <a:r>
              <a:rPr lang="ru-RU" sz="2400" b="1" dirty="0">
                <a:solidFill>
                  <a:srgbClr val="7030A0"/>
                </a:solidFill>
              </a:rPr>
              <a:t>) </a:t>
            </a:r>
            <a:r>
              <a:rPr lang="ru-RU" sz="2400" b="1" dirty="0" smtClean="0">
                <a:solidFill>
                  <a:srgbClr val="7030A0"/>
                </a:solidFill>
              </a:rPr>
              <a:t>в </a:t>
            </a:r>
            <a:r>
              <a:rPr lang="ru-RU" sz="2400" b="1" dirty="0" err="1" smtClean="0">
                <a:solidFill>
                  <a:srgbClr val="7030A0"/>
                </a:solidFill>
              </a:rPr>
              <a:t>контексті</a:t>
            </a:r>
            <a:r>
              <a:rPr lang="ru-RU" sz="2400" b="1" dirty="0" smtClean="0">
                <a:solidFill>
                  <a:srgbClr val="7030A0"/>
                </a:solidFill>
              </a:rPr>
              <a:t> </a:t>
            </a:r>
            <a:r>
              <a:rPr lang="ru-RU" sz="2400" b="1" dirty="0" err="1" smtClean="0">
                <a:solidFill>
                  <a:srgbClr val="7030A0"/>
                </a:solidFill>
              </a:rPr>
              <a:t>даного</a:t>
            </a:r>
            <a:r>
              <a:rPr lang="ru-RU" sz="2400" b="1" dirty="0" smtClean="0">
                <a:solidFill>
                  <a:srgbClr val="7030A0"/>
                </a:solidFill>
              </a:rPr>
              <a:t> проєкту </a:t>
            </a:r>
            <a:r>
              <a:rPr lang="ru-RU" sz="2400" b="1" dirty="0" err="1" smtClean="0">
                <a:solidFill>
                  <a:srgbClr val="7030A0"/>
                </a:solidFill>
              </a:rPr>
              <a:t>означає</a:t>
            </a:r>
            <a:r>
              <a:rPr lang="ru-RU" sz="2400" b="1" dirty="0" smtClean="0">
                <a:solidFill>
                  <a:srgbClr val="7030A0"/>
                </a:solidFill>
              </a:rPr>
              <a:t> </a:t>
            </a:r>
            <a:r>
              <a:rPr lang="ru-RU" sz="2400" b="1" dirty="0" err="1" smtClean="0">
                <a:solidFill>
                  <a:srgbClr val="7030A0"/>
                </a:solidFill>
              </a:rPr>
              <a:t>суб</a:t>
            </a:r>
            <a:r>
              <a:rPr lang="en-US" sz="2400" b="1" dirty="0">
                <a:solidFill>
                  <a:srgbClr val="7030A0"/>
                </a:solidFill>
              </a:rPr>
              <a:t>’</a:t>
            </a:r>
            <a:r>
              <a:rPr lang="ru-RU" sz="2400" b="1" dirty="0" err="1" smtClean="0">
                <a:solidFill>
                  <a:srgbClr val="7030A0"/>
                </a:solidFill>
              </a:rPr>
              <a:t>єктизацію</a:t>
            </a:r>
            <a:r>
              <a:rPr lang="ru-RU" sz="2400" b="1" dirty="0" smtClean="0">
                <a:solidFill>
                  <a:srgbClr val="7030A0"/>
                </a:solidFill>
              </a:rPr>
              <a:t> </a:t>
            </a:r>
            <a:r>
              <a:rPr lang="ru-RU" sz="2400" b="1" dirty="0" err="1">
                <a:solidFill>
                  <a:srgbClr val="7030A0"/>
                </a:solidFill>
              </a:rPr>
              <a:t>позиції</a:t>
            </a:r>
            <a:r>
              <a:rPr lang="ru-RU" sz="2400" b="1" dirty="0">
                <a:solidFill>
                  <a:srgbClr val="7030A0"/>
                </a:solidFill>
              </a:rPr>
              <a:t> </a:t>
            </a:r>
            <a:r>
              <a:rPr lang="uk-UA" sz="2400" b="1" dirty="0">
                <a:solidFill>
                  <a:srgbClr val="7030A0"/>
                </a:solidFill>
              </a:rPr>
              <a:t> </a:t>
            </a:r>
            <a:r>
              <a:rPr lang="ru-RU" sz="2400" b="1" dirty="0" err="1">
                <a:solidFill>
                  <a:srgbClr val="7030A0"/>
                </a:solidFill>
              </a:rPr>
              <a:t>докторантів</a:t>
            </a:r>
            <a:r>
              <a:rPr lang="ru-RU" sz="2400" b="1" dirty="0">
                <a:solidFill>
                  <a:srgbClr val="7030A0"/>
                </a:solidFill>
              </a:rPr>
              <a:t> </a:t>
            </a:r>
            <a:r>
              <a:rPr lang="uk-UA" sz="2400" b="1" dirty="0" smtClean="0">
                <a:solidFill>
                  <a:srgbClr val="7030A0"/>
                </a:solidFill>
              </a:rPr>
              <a:t>як </a:t>
            </a:r>
            <a:r>
              <a:rPr lang="uk-UA" sz="2400" b="1" dirty="0">
                <a:solidFill>
                  <a:srgbClr val="7030A0"/>
                </a:solidFill>
              </a:rPr>
              <a:t>стейкхолдерів </a:t>
            </a:r>
            <a:r>
              <a:rPr lang="ru-RU" sz="2400" b="1" dirty="0">
                <a:solidFill>
                  <a:srgbClr val="7030A0"/>
                </a:solidFill>
              </a:rPr>
              <a:t>у </a:t>
            </a:r>
            <a:r>
              <a:rPr lang="ru-RU" sz="2400" b="1" dirty="0" err="1">
                <a:solidFill>
                  <a:srgbClr val="7030A0"/>
                </a:solidFill>
              </a:rPr>
              <a:t>визначенні</a:t>
            </a:r>
            <a:r>
              <a:rPr lang="ru-RU" sz="2400" b="1" dirty="0">
                <a:solidFill>
                  <a:srgbClr val="7030A0"/>
                </a:solidFill>
              </a:rPr>
              <a:t> </a:t>
            </a:r>
            <a:r>
              <a:rPr lang="ru-RU" sz="2400" b="1" dirty="0" err="1" smtClean="0">
                <a:solidFill>
                  <a:srgbClr val="7030A0"/>
                </a:solidFill>
              </a:rPr>
              <a:t>змісту</a:t>
            </a:r>
            <a:r>
              <a:rPr lang="ru-RU" sz="2400" b="1" dirty="0" smtClean="0">
                <a:solidFill>
                  <a:srgbClr val="7030A0"/>
                </a:solidFill>
              </a:rPr>
              <a:t>  </a:t>
            </a:r>
            <a:r>
              <a:rPr lang="ru-RU" sz="2400" b="1" dirty="0" err="1">
                <a:solidFill>
                  <a:srgbClr val="7030A0"/>
                </a:solidFill>
              </a:rPr>
              <a:t>освітньої</a:t>
            </a:r>
            <a:r>
              <a:rPr lang="ru-RU" sz="2400" b="1" dirty="0">
                <a:solidFill>
                  <a:srgbClr val="7030A0"/>
                </a:solidFill>
              </a:rPr>
              <a:t> </a:t>
            </a:r>
            <a:r>
              <a:rPr lang="ru-RU" sz="2400" b="1" dirty="0" smtClean="0">
                <a:solidFill>
                  <a:srgbClr val="7030A0"/>
                </a:solidFill>
              </a:rPr>
              <a:t>та </a:t>
            </a:r>
            <a:r>
              <a:rPr lang="ru-RU" sz="2400" b="1" dirty="0" err="1" smtClean="0">
                <a:solidFill>
                  <a:srgbClr val="7030A0"/>
                </a:solidFill>
              </a:rPr>
              <a:t>наукової</a:t>
            </a:r>
            <a:r>
              <a:rPr lang="ru-RU" sz="2400" b="1" dirty="0" smtClean="0">
                <a:solidFill>
                  <a:srgbClr val="7030A0"/>
                </a:solidFill>
              </a:rPr>
              <a:t> </a:t>
            </a:r>
            <a:r>
              <a:rPr lang="ru-RU" sz="2400" b="1" dirty="0" err="1" smtClean="0">
                <a:solidFill>
                  <a:srgbClr val="7030A0"/>
                </a:solidFill>
              </a:rPr>
              <a:t>складових</a:t>
            </a:r>
            <a:r>
              <a:rPr lang="ru-RU" sz="2400" b="1" dirty="0" smtClean="0">
                <a:solidFill>
                  <a:srgbClr val="7030A0"/>
                </a:solidFill>
              </a:rPr>
              <a:t> </a:t>
            </a:r>
            <a:r>
              <a:rPr lang="ru-RU" sz="2400" b="1" dirty="0" err="1" smtClean="0">
                <a:solidFill>
                  <a:srgbClr val="7030A0"/>
                </a:solidFill>
              </a:rPr>
              <a:t>програми</a:t>
            </a:r>
            <a:r>
              <a:rPr lang="ru-RU" sz="2400" b="1" dirty="0" smtClean="0">
                <a:solidFill>
                  <a:srgbClr val="7030A0"/>
                </a:solidFill>
              </a:rPr>
              <a:t>, </a:t>
            </a:r>
            <a:r>
              <a:rPr lang="ru-RU" sz="2400" b="1" dirty="0" err="1" smtClean="0">
                <a:solidFill>
                  <a:srgbClr val="7030A0"/>
                </a:solidFill>
              </a:rPr>
              <a:t>урізноманітнення</a:t>
            </a:r>
            <a:r>
              <a:rPr lang="ru-RU" sz="2400" b="1" dirty="0" smtClean="0">
                <a:solidFill>
                  <a:srgbClr val="7030A0"/>
                </a:solidFill>
              </a:rPr>
              <a:t>  та </a:t>
            </a:r>
            <a:r>
              <a:rPr lang="ru-RU" sz="2400" b="1" dirty="0" err="1" smtClean="0">
                <a:solidFill>
                  <a:srgbClr val="7030A0"/>
                </a:solidFill>
              </a:rPr>
              <a:t>активізацію</a:t>
            </a:r>
            <a:r>
              <a:rPr lang="ru-RU" sz="2400" b="1" dirty="0" smtClean="0">
                <a:solidFill>
                  <a:srgbClr val="7030A0"/>
                </a:solidFill>
              </a:rPr>
              <a:t> форм </a:t>
            </a:r>
            <a:r>
              <a:rPr lang="ru-RU" sz="2400" b="1" dirty="0" err="1" smtClean="0">
                <a:solidFill>
                  <a:srgbClr val="7030A0"/>
                </a:solidFill>
              </a:rPr>
              <a:t>співпраці</a:t>
            </a:r>
            <a:r>
              <a:rPr lang="ru-RU" sz="2400" b="1" dirty="0" smtClean="0">
                <a:solidFill>
                  <a:srgbClr val="7030A0"/>
                </a:solidFill>
              </a:rPr>
              <a:t> </a:t>
            </a:r>
            <a:r>
              <a:rPr lang="ru-RU" sz="2400" b="1" dirty="0" err="1" smtClean="0">
                <a:solidFill>
                  <a:srgbClr val="7030A0"/>
                </a:solidFill>
              </a:rPr>
              <a:t>всіх</a:t>
            </a:r>
            <a:r>
              <a:rPr lang="ru-RU" sz="2400" b="1" dirty="0" smtClean="0">
                <a:solidFill>
                  <a:srgbClr val="7030A0"/>
                </a:solidFill>
              </a:rPr>
              <a:t> </a:t>
            </a:r>
            <a:r>
              <a:rPr lang="ru-RU" sz="2400" b="1" dirty="0" err="1" smtClean="0">
                <a:solidFill>
                  <a:srgbClr val="7030A0"/>
                </a:solidFill>
              </a:rPr>
              <a:t>членів</a:t>
            </a:r>
            <a:r>
              <a:rPr lang="ru-RU" sz="2400" b="1" dirty="0" smtClean="0">
                <a:solidFill>
                  <a:srgbClr val="7030A0"/>
                </a:solidFill>
              </a:rPr>
              <a:t> </a:t>
            </a:r>
            <a:r>
              <a:rPr lang="ru-RU" sz="2400" b="1" smtClean="0">
                <a:solidFill>
                  <a:srgbClr val="7030A0"/>
                </a:solidFill>
              </a:rPr>
              <a:t>докторської</a:t>
            </a:r>
            <a:r>
              <a:rPr lang="ru-RU" sz="2400" b="1" dirty="0" smtClean="0">
                <a:solidFill>
                  <a:srgbClr val="7030A0"/>
                </a:solidFill>
              </a:rPr>
              <a:t> </a:t>
            </a:r>
            <a:r>
              <a:rPr lang="ru-RU" sz="2400" b="1" dirty="0" err="1" smtClean="0">
                <a:solidFill>
                  <a:srgbClr val="7030A0"/>
                </a:solidFill>
              </a:rPr>
              <a:t>школи</a:t>
            </a:r>
            <a:r>
              <a:rPr lang="ru-RU" sz="2400" b="1" dirty="0" smtClean="0">
                <a:solidFill>
                  <a:srgbClr val="7030A0"/>
                </a:solidFill>
              </a:rPr>
              <a:t>  та </a:t>
            </a:r>
            <a:r>
              <a:rPr lang="ru-RU" sz="2400" b="1" dirty="0" err="1" smtClean="0">
                <a:solidFill>
                  <a:srgbClr val="7030A0"/>
                </a:solidFill>
              </a:rPr>
              <a:t>зовнішніх</a:t>
            </a:r>
            <a:r>
              <a:rPr lang="ru-RU" sz="2400" b="1" dirty="0" smtClean="0">
                <a:solidFill>
                  <a:srgbClr val="7030A0"/>
                </a:solidFill>
              </a:rPr>
              <a:t> стейкхолдерів  у </a:t>
            </a:r>
            <a:r>
              <a:rPr lang="ru-RU" sz="2400" b="1" dirty="0" err="1" smtClean="0">
                <a:solidFill>
                  <a:srgbClr val="7030A0"/>
                </a:solidFill>
              </a:rPr>
              <a:t>підготовці</a:t>
            </a:r>
            <a:r>
              <a:rPr lang="ru-RU" sz="2400" b="1" dirty="0" smtClean="0">
                <a:solidFill>
                  <a:srgbClr val="7030A0"/>
                </a:solidFill>
              </a:rPr>
              <a:t> </a:t>
            </a:r>
            <a:r>
              <a:rPr lang="ru-RU" sz="2400" b="1" dirty="0" err="1" smtClean="0">
                <a:solidFill>
                  <a:srgbClr val="7030A0"/>
                </a:solidFill>
              </a:rPr>
              <a:t>здобувача</a:t>
            </a:r>
            <a:r>
              <a:rPr lang="ru-RU" sz="2400" b="1" dirty="0" smtClean="0">
                <a:solidFill>
                  <a:srgbClr val="7030A0"/>
                </a:solidFill>
              </a:rPr>
              <a:t> </a:t>
            </a:r>
            <a:r>
              <a:rPr lang="uk-UA" sz="2400" b="1" dirty="0" smtClean="0">
                <a:solidFill>
                  <a:srgbClr val="7030A0"/>
                </a:solidFill>
              </a:rPr>
              <a:t>ступеня </a:t>
            </a:r>
            <a:r>
              <a:rPr lang="en-US" sz="2400" b="1" dirty="0" smtClean="0">
                <a:solidFill>
                  <a:srgbClr val="7030A0"/>
                </a:solidFill>
              </a:rPr>
              <a:t>PhD</a:t>
            </a:r>
            <a:r>
              <a:rPr lang="uk-UA" sz="2400" b="1" dirty="0">
                <a:solidFill>
                  <a:srgbClr val="7030A0"/>
                </a:solidFill>
              </a:rPr>
              <a:t>.</a:t>
            </a:r>
            <a:endParaRPr lang="uk-UA" sz="2400" b="1" dirty="0" smtClean="0">
              <a:solidFill>
                <a:srgbClr val="7030A0"/>
              </a:solidFill>
            </a:endParaRPr>
          </a:p>
          <a:p>
            <a:pPr marL="0" indent="0">
              <a:buNone/>
            </a:pPr>
            <a:endParaRPr lang="ru-RU" sz="2400" b="1" dirty="0">
              <a:solidFill>
                <a:srgbClr val="7030A0"/>
              </a:solidFill>
            </a:endParaRPr>
          </a:p>
        </p:txBody>
      </p:sp>
    </p:spTree>
    <p:extLst>
      <p:ext uri="{BB962C8B-B14F-4D97-AF65-F5344CB8AC3E}">
        <p14:creationId xmlns:p14="http://schemas.microsoft.com/office/powerpoint/2010/main" val="32968766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640"/>
            <a:ext cx="8229600" cy="490066"/>
          </a:xfrm>
        </p:spPr>
        <p:txBody>
          <a:bodyPr>
            <a:normAutofit/>
          </a:bodyPr>
          <a:lstStyle/>
          <a:p>
            <a:r>
              <a:rPr lang="uk-UA" sz="2400" b="1" dirty="0" smtClean="0">
                <a:solidFill>
                  <a:srgbClr val="7030A0"/>
                </a:solidFill>
              </a:rPr>
              <a:t>МЕТА ТА ЗАВДАННЯ МОДУЛЯ</a:t>
            </a:r>
            <a:endParaRPr lang="ru-RU" sz="2400" b="1" dirty="0">
              <a:solidFill>
                <a:srgbClr val="7030A0"/>
              </a:solidFill>
            </a:endParaRPr>
          </a:p>
        </p:txBody>
      </p:sp>
      <p:sp>
        <p:nvSpPr>
          <p:cNvPr id="3" name="Объект 2"/>
          <p:cNvSpPr>
            <a:spLocks noGrp="1"/>
          </p:cNvSpPr>
          <p:nvPr>
            <p:ph idx="1"/>
          </p:nvPr>
        </p:nvSpPr>
        <p:spPr>
          <a:xfrm>
            <a:off x="251520" y="692696"/>
            <a:ext cx="8640960" cy="6048672"/>
          </a:xfrm>
        </p:spPr>
        <p:txBody>
          <a:bodyPr>
            <a:normAutofit fontScale="92500" lnSpcReduction="20000"/>
          </a:bodyPr>
          <a:lstStyle/>
          <a:p>
            <a:pPr marL="0" indent="0">
              <a:buNone/>
            </a:pPr>
            <a:r>
              <a:rPr lang="ru-RU" sz="2200" b="1" dirty="0">
                <a:solidFill>
                  <a:srgbClr val="FF0000"/>
                </a:solidFill>
              </a:rPr>
              <a:t>Метою модуля </a:t>
            </a:r>
            <a:r>
              <a:rPr lang="ru-RU" sz="2200" b="1" dirty="0">
                <a:solidFill>
                  <a:srgbClr val="7030A0"/>
                </a:solidFill>
              </a:rPr>
              <a:t>є </a:t>
            </a:r>
            <a:r>
              <a:rPr lang="ru-RU" sz="2200" b="1" dirty="0" err="1">
                <a:solidFill>
                  <a:srgbClr val="7030A0"/>
                </a:solidFill>
              </a:rPr>
              <a:t>активізація</a:t>
            </a:r>
            <a:r>
              <a:rPr lang="ru-RU" sz="2200" b="1" dirty="0">
                <a:solidFill>
                  <a:srgbClr val="7030A0"/>
                </a:solidFill>
              </a:rPr>
              <a:t> </a:t>
            </a:r>
            <a:r>
              <a:rPr lang="ru-RU" sz="2200" b="1" dirty="0" err="1" smtClean="0">
                <a:solidFill>
                  <a:srgbClr val="7030A0"/>
                </a:solidFill>
              </a:rPr>
              <a:t>європознавчих</a:t>
            </a:r>
            <a:r>
              <a:rPr lang="ru-RU" sz="2200" b="1" dirty="0">
                <a:solidFill>
                  <a:srgbClr val="7030A0"/>
                </a:solidFill>
              </a:rPr>
              <a:t> </a:t>
            </a:r>
            <a:r>
              <a:rPr lang="ru-RU" sz="2200" b="1" dirty="0" err="1">
                <a:solidFill>
                  <a:srgbClr val="7030A0"/>
                </a:solidFill>
              </a:rPr>
              <a:t>досліджень</a:t>
            </a:r>
            <a:r>
              <a:rPr lang="ru-RU" sz="2200" b="1" dirty="0">
                <a:solidFill>
                  <a:srgbClr val="7030A0"/>
                </a:solidFill>
              </a:rPr>
              <a:t>  на засадах </a:t>
            </a:r>
            <a:r>
              <a:rPr lang="ru-RU" sz="2200" b="1" dirty="0" err="1">
                <a:solidFill>
                  <a:srgbClr val="7030A0"/>
                </a:solidFill>
              </a:rPr>
              <a:t>міждисциплінарного</a:t>
            </a:r>
            <a:r>
              <a:rPr lang="ru-RU" sz="2200" b="1" dirty="0">
                <a:solidFill>
                  <a:srgbClr val="7030A0"/>
                </a:solidFill>
              </a:rPr>
              <a:t> </a:t>
            </a:r>
            <a:r>
              <a:rPr lang="ru-RU" sz="2200" b="1" dirty="0" err="1">
                <a:solidFill>
                  <a:srgbClr val="7030A0"/>
                </a:solidFill>
              </a:rPr>
              <a:t>підходу</a:t>
            </a:r>
            <a:r>
              <a:rPr lang="ru-RU" sz="2200" b="1" dirty="0">
                <a:solidFill>
                  <a:srgbClr val="7030A0"/>
                </a:solidFill>
              </a:rPr>
              <a:t>, </a:t>
            </a:r>
            <a:r>
              <a:rPr lang="ru-RU" sz="2200" b="1" dirty="0" err="1">
                <a:solidFill>
                  <a:srgbClr val="7030A0"/>
                </a:solidFill>
              </a:rPr>
              <a:t>трансформація</a:t>
            </a:r>
            <a:r>
              <a:rPr lang="ru-RU" sz="2200" b="1" dirty="0">
                <a:solidFill>
                  <a:srgbClr val="7030A0"/>
                </a:solidFill>
              </a:rPr>
              <a:t> </a:t>
            </a:r>
            <a:r>
              <a:rPr lang="ru-RU" sz="2200" b="1" dirty="0" err="1">
                <a:solidFill>
                  <a:srgbClr val="7030A0"/>
                </a:solidFill>
              </a:rPr>
              <a:t>організаційних</a:t>
            </a:r>
            <a:r>
              <a:rPr lang="ru-RU" sz="2200" b="1" dirty="0">
                <a:solidFill>
                  <a:srgbClr val="7030A0"/>
                </a:solidFill>
              </a:rPr>
              <a:t> засад </a:t>
            </a:r>
            <a:r>
              <a:rPr lang="ru-RU" sz="2200" b="1" dirty="0" err="1">
                <a:solidFill>
                  <a:srgbClr val="7030A0"/>
                </a:solidFill>
              </a:rPr>
              <a:t>виконання</a:t>
            </a:r>
            <a:r>
              <a:rPr lang="ru-RU" sz="2200" b="1" dirty="0">
                <a:solidFill>
                  <a:srgbClr val="7030A0"/>
                </a:solidFill>
              </a:rPr>
              <a:t> </a:t>
            </a:r>
            <a:r>
              <a:rPr lang="ru-RU" sz="2200" b="1" dirty="0" err="1">
                <a:solidFill>
                  <a:srgbClr val="7030A0"/>
                </a:solidFill>
              </a:rPr>
              <a:t>докторських</a:t>
            </a:r>
            <a:r>
              <a:rPr lang="ru-RU" sz="2200" b="1" dirty="0">
                <a:solidFill>
                  <a:srgbClr val="7030A0"/>
                </a:solidFill>
              </a:rPr>
              <a:t> </a:t>
            </a:r>
            <a:r>
              <a:rPr lang="ru-RU" sz="2200" b="1" dirty="0" err="1">
                <a:solidFill>
                  <a:srgbClr val="7030A0"/>
                </a:solidFill>
              </a:rPr>
              <a:t>програм</a:t>
            </a:r>
            <a:r>
              <a:rPr lang="ru-RU" sz="2200" b="1" dirty="0">
                <a:solidFill>
                  <a:srgbClr val="7030A0"/>
                </a:solidFill>
              </a:rPr>
              <a:t>, </a:t>
            </a:r>
            <a:r>
              <a:rPr lang="ru-RU" sz="2200" b="1" dirty="0" err="1">
                <a:solidFill>
                  <a:srgbClr val="7030A0"/>
                </a:solidFill>
              </a:rPr>
              <a:t>формування</a:t>
            </a:r>
            <a:r>
              <a:rPr lang="ru-RU" sz="2200" b="1" dirty="0">
                <a:solidFill>
                  <a:srgbClr val="7030A0"/>
                </a:solidFill>
              </a:rPr>
              <a:t> в </a:t>
            </a:r>
            <a:r>
              <a:rPr lang="ru-RU" sz="2200" b="1" dirty="0" err="1">
                <a:solidFill>
                  <a:srgbClr val="7030A0"/>
                </a:solidFill>
              </a:rPr>
              <a:t>університеті</a:t>
            </a:r>
            <a:r>
              <a:rPr lang="ru-RU" sz="2200" b="1" dirty="0">
                <a:solidFill>
                  <a:srgbClr val="7030A0"/>
                </a:solidFill>
              </a:rPr>
              <a:t> </a:t>
            </a:r>
            <a:r>
              <a:rPr lang="ru-RU" sz="2200" b="1" dirty="0" err="1">
                <a:solidFill>
                  <a:srgbClr val="7030A0"/>
                </a:solidFill>
              </a:rPr>
              <a:t>інклюзивного</a:t>
            </a:r>
            <a:r>
              <a:rPr lang="ru-RU" sz="2200" b="1" dirty="0">
                <a:solidFill>
                  <a:srgbClr val="7030A0"/>
                </a:solidFill>
              </a:rPr>
              <a:t> </a:t>
            </a:r>
            <a:r>
              <a:rPr lang="ru-RU" sz="2200" b="1" dirty="0" err="1">
                <a:solidFill>
                  <a:srgbClr val="7030A0"/>
                </a:solidFill>
              </a:rPr>
              <a:t>академічного</a:t>
            </a:r>
            <a:r>
              <a:rPr lang="ru-RU" sz="2200" b="1" dirty="0">
                <a:solidFill>
                  <a:srgbClr val="7030A0"/>
                </a:solidFill>
              </a:rPr>
              <a:t> </a:t>
            </a:r>
            <a:r>
              <a:rPr lang="ru-RU" sz="2200" b="1" dirty="0" err="1">
                <a:solidFill>
                  <a:srgbClr val="7030A0"/>
                </a:solidFill>
              </a:rPr>
              <a:t>середовища</a:t>
            </a:r>
            <a:r>
              <a:rPr lang="ru-RU" sz="2200" b="1" dirty="0"/>
              <a:t>.  </a:t>
            </a:r>
          </a:p>
          <a:p>
            <a:pPr marL="0" indent="0">
              <a:buNone/>
            </a:pPr>
            <a:r>
              <a:rPr lang="ru-RU" sz="2200" b="1" dirty="0" err="1">
                <a:solidFill>
                  <a:srgbClr val="FF0000"/>
                </a:solidFill>
              </a:rPr>
              <a:t>Завдання</a:t>
            </a:r>
            <a:r>
              <a:rPr lang="ru-RU" sz="2200" b="1" dirty="0">
                <a:solidFill>
                  <a:srgbClr val="FF0000"/>
                </a:solidFill>
              </a:rPr>
              <a:t> </a:t>
            </a:r>
            <a:r>
              <a:rPr lang="ru-RU" sz="2200" b="1" dirty="0" smtClean="0">
                <a:solidFill>
                  <a:srgbClr val="FF0000"/>
                </a:solidFill>
              </a:rPr>
              <a:t>модуля</a:t>
            </a:r>
            <a:r>
              <a:rPr lang="ru-RU" sz="2200" b="1" dirty="0" smtClean="0">
                <a:solidFill>
                  <a:srgbClr val="7030A0"/>
                </a:solidFill>
              </a:rPr>
              <a:t>:</a:t>
            </a:r>
            <a:endParaRPr lang="ru-RU" sz="2200" b="1" dirty="0">
              <a:solidFill>
                <a:srgbClr val="7030A0"/>
              </a:solidFill>
            </a:endParaRPr>
          </a:p>
          <a:p>
            <a:pPr marL="0" indent="0">
              <a:buNone/>
            </a:pPr>
            <a:r>
              <a:rPr lang="ru-RU" sz="2200" b="1" dirty="0">
                <a:solidFill>
                  <a:srgbClr val="7030A0"/>
                </a:solidFill>
              </a:rPr>
              <a:t>•	</a:t>
            </a:r>
            <a:r>
              <a:rPr lang="ru-RU" sz="2200" b="1" dirty="0" err="1" smtClean="0">
                <a:solidFill>
                  <a:srgbClr val="7030A0"/>
                </a:solidFill>
              </a:rPr>
              <a:t>формування</a:t>
            </a:r>
            <a:r>
              <a:rPr lang="ru-RU" sz="2200" b="1" dirty="0" smtClean="0">
                <a:solidFill>
                  <a:srgbClr val="7030A0"/>
                </a:solidFill>
              </a:rPr>
              <a:t>  у </a:t>
            </a:r>
            <a:r>
              <a:rPr lang="ru-RU" sz="2200" b="1" dirty="0" err="1" smtClean="0">
                <a:solidFill>
                  <a:srgbClr val="7030A0"/>
                </a:solidFill>
              </a:rPr>
              <a:t>учасників</a:t>
            </a:r>
            <a:r>
              <a:rPr lang="ru-RU" sz="2200" b="1" dirty="0" smtClean="0">
                <a:solidFill>
                  <a:srgbClr val="7030A0"/>
                </a:solidFill>
              </a:rPr>
              <a:t> </a:t>
            </a:r>
            <a:r>
              <a:rPr lang="ru-RU" sz="2200" b="1" dirty="0" err="1" smtClean="0">
                <a:solidFill>
                  <a:srgbClr val="7030A0"/>
                </a:solidFill>
              </a:rPr>
              <a:t>докторської</a:t>
            </a:r>
            <a:r>
              <a:rPr lang="ru-RU" sz="2200" b="1" dirty="0" smtClean="0">
                <a:solidFill>
                  <a:srgbClr val="7030A0"/>
                </a:solidFill>
              </a:rPr>
              <a:t> </a:t>
            </a:r>
            <a:r>
              <a:rPr lang="ru-RU" sz="2200" b="1" dirty="0" err="1" smtClean="0">
                <a:solidFill>
                  <a:srgbClr val="7030A0"/>
                </a:solidFill>
              </a:rPr>
              <a:t>програми</a:t>
            </a:r>
            <a:r>
              <a:rPr lang="ru-RU" sz="2200" b="1" dirty="0" smtClean="0">
                <a:solidFill>
                  <a:srgbClr val="7030A0"/>
                </a:solidFill>
              </a:rPr>
              <a:t> </a:t>
            </a:r>
            <a:r>
              <a:rPr lang="ru-RU" sz="2200" b="1" dirty="0" err="1" smtClean="0">
                <a:solidFill>
                  <a:srgbClr val="7030A0"/>
                </a:solidFill>
              </a:rPr>
              <a:t>системи</a:t>
            </a:r>
            <a:r>
              <a:rPr lang="ru-RU" sz="2200" b="1" dirty="0" smtClean="0">
                <a:solidFill>
                  <a:srgbClr val="7030A0"/>
                </a:solidFill>
              </a:rPr>
              <a:t> </a:t>
            </a:r>
            <a:r>
              <a:rPr lang="ru-RU" sz="2200" b="1" dirty="0" err="1" smtClean="0">
                <a:solidFill>
                  <a:srgbClr val="7030A0"/>
                </a:solidFill>
              </a:rPr>
              <a:t>знань</a:t>
            </a:r>
            <a:r>
              <a:rPr lang="ru-RU" sz="2200" b="1" dirty="0" smtClean="0">
                <a:solidFill>
                  <a:srgbClr val="7030A0"/>
                </a:solidFill>
              </a:rPr>
              <a:t> </a:t>
            </a:r>
            <a:r>
              <a:rPr lang="ru-RU" sz="2200" b="1" dirty="0">
                <a:solidFill>
                  <a:srgbClr val="7030A0"/>
                </a:solidFill>
              </a:rPr>
              <a:t>з </a:t>
            </a:r>
            <a:r>
              <a:rPr lang="ru-RU" sz="2200" b="1" dirty="0" err="1">
                <a:solidFill>
                  <a:srgbClr val="7030A0"/>
                </a:solidFill>
              </a:rPr>
              <a:t>питань</a:t>
            </a:r>
            <a:r>
              <a:rPr lang="ru-RU" sz="2200" b="1" dirty="0">
                <a:solidFill>
                  <a:srgbClr val="7030A0"/>
                </a:solidFill>
              </a:rPr>
              <a:t> </a:t>
            </a:r>
            <a:r>
              <a:rPr lang="ru-RU" sz="2200" b="1" dirty="0" err="1">
                <a:solidFill>
                  <a:srgbClr val="7030A0"/>
                </a:solidFill>
              </a:rPr>
              <a:t>освітньої</a:t>
            </a:r>
            <a:r>
              <a:rPr lang="ru-RU" sz="2200" b="1" dirty="0">
                <a:solidFill>
                  <a:srgbClr val="7030A0"/>
                </a:solidFill>
              </a:rPr>
              <a:t> </a:t>
            </a:r>
            <a:r>
              <a:rPr lang="ru-RU" sz="2200" b="1" dirty="0" err="1">
                <a:solidFill>
                  <a:srgbClr val="7030A0"/>
                </a:solidFill>
              </a:rPr>
              <a:t>політики</a:t>
            </a:r>
            <a:r>
              <a:rPr lang="ru-RU" sz="2200" b="1" dirty="0">
                <a:solidFill>
                  <a:srgbClr val="7030A0"/>
                </a:solidFill>
              </a:rPr>
              <a:t> ЄС, </a:t>
            </a:r>
            <a:r>
              <a:rPr lang="ru-RU" sz="2200" b="1" dirty="0" err="1">
                <a:solidFill>
                  <a:srgbClr val="7030A0"/>
                </a:solidFill>
              </a:rPr>
              <a:t>теорій</a:t>
            </a:r>
            <a:r>
              <a:rPr lang="ru-RU" sz="2200" b="1" dirty="0">
                <a:solidFill>
                  <a:srgbClr val="7030A0"/>
                </a:solidFill>
              </a:rPr>
              <a:t> і </a:t>
            </a:r>
            <a:r>
              <a:rPr lang="ru-RU" sz="2200" b="1" dirty="0" err="1">
                <a:solidFill>
                  <a:srgbClr val="7030A0"/>
                </a:solidFill>
              </a:rPr>
              <a:t>технологій</a:t>
            </a:r>
            <a:r>
              <a:rPr lang="ru-RU" sz="2200" b="1" dirty="0">
                <a:solidFill>
                  <a:srgbClr val="7030A0"/>
                </a:solidFill>
              </a:rPr>
              <a:t> </a:t>
            </a:r>
            <a:r>
              <a:rPr lang="ru-RU" sz="2200" b="1" dirty="0" err="1">
                <a:solidFill>
                  <a:srgbClr val="7030A0"/>
                </a:solidFill>
              </a:rPr>
              <a:t>інноваційного</a:t>
            </a:r>
            <a:r>
              <a:rPr lang="ru-RU" sz="2200" b="1" dirty="0">
                <a:solidFill>
                  <a:srgbClr val="7030A0"/>
                </a:solidFill>
              </a:rPr>
              <a:t> </a:t>
            </a:r>
            <a:r>
              <a:rPr lang="ru-RU" sz="2200" b="1" dirty="0" err="1">
                <a:solidFill>
                  <a:srgbClr val="7030A0"/>
                </a:solidFill>
              </a:rPr>
              <a:t>розвитку</a:t>
            </a:r>
            <a:r>
              <a:rPr lang="ru-RU" sz="2200" b="1" dirty="0">
                <a:solidFill>
                  <a:srgbClr val="7030A0"/>
                </a:solidFill>
              </a:rPr>
              <a:t> </a:t>
            </a:r>
            <a:r>
              <a:rPr lang="ru-RU" sz="2200" b="1" dirty="0" err="1">
                <a:solidFill>
                  <a:srgbClr val="7030A0"/>
                </a:solidFill>
              </a:rPr>
              <a:t>вищої</a:t>
            </a:r>
            <a:r>
              <a:rPr lang="ru-RU" sz="2200" b="1" dirty="0">
                <a:solidFill>
                  <a:srgbClr val="7030A0"/>
                </a:solidFill>
              </a:rPr>
              <a:t> </a:t>
            </a:r>
            <a:r>
              <a:rPr lang="ru-RU" sz="2200" b="1" dirty="0" err="1">
                <a:solidFill>
                  <a:srgbClr val="7030A0"/>
                </a:solidFill>
              </a:rPr>
              <a:t>освіти</a:t>
            </a:r>
            <a:r>
              <a:rPr lang="ru-RU" sz="2200" b="1" dirty="0">
                <a:solidFill>
                  <a:srgbClr val="7030A0"/>
                </a:solidFill>
              </a:rPr>
              <a:t> </a:t>
            </a:r>
            <a:r>
              <a:rPr lang="ru-RU" sz="2200" b="1" dirty="0" smtClean="0">
                <a:solidFill>
                  <a:srgbClr val="7030A0"/>
                </a:solidFill>
              </a:rPr>
              <a:t>у ЄПВО та у </a:t>
            </a:r>
            <a:r>
              <a:rPr lang="ru-RU" sz="2200" b="1" dirty="0" err="1" smtClean="0">
                <a:solidFill>
                  <a:srgbClr val="7030A0"/>
                </a:solidFill>
              </a:rPr>
              <a:t>світі</a:t>
            </a:r>
            <a:r>
              <a:rPr lang="ru-RU" sz="2200" b="1" dirty="0" smtClean="0">
                <a:solidFill>
                  <a:srgbClr val="7030A0"/>
                </a:solidFill>
              </a:rPr>
              <a:t> в </a:t>
            </a:r>
            <a:r>
              <a:rPr lang="ru-RU" sz="2200" b="1" dirty="0" err="1" smtClean="0">
                <a:solidFill>
                  <a:srgbClr val="7030A0"/>
                </a:solidFill>
              </a:rPr>
              <a:t>цілому</a:t>
            </a:r>
            <a:r>
              <a:rPr lang="ru-RU" sz="2200" b="1" dirty="0" smtClean="0">
                <a:solidFill>
                  <a:srgbClr val="7030A0"/>
                </a:solidFill>
              </a:rPr>
              <a:t>,  </a:t>
            </a:r>
            <a:r>
              <a:rPr lang="ru-RU" sz="2200" b="1" dirty="0" err="1" smtClean="0">
                <a:solidFill>
                  <a:srgbClr val="7030A0"/>
                </a:solidFill>
              </a:rPr>
              <a:t>змісту</a:t>
            </a:r>
            <a:r>
              <a:rPr lang="ru-RU" sz="2200" b="1" dirty="0" smtClean="0">
                <a:solidFill>
                  <a:srgbClr val="7030A0"/>
                </a:solidFill>
              </a:rPr>
              <a:t> та </a:t>
            </a:r>
            <a:r>
              <a:rPr lang="ru-RU" sz="2200" b="1" dirty="0" err="1" smtClean="0">
                <a:solidFill>
                  <a:srgbClr val="7030A0"/>
                </a:solidFill>
              </a:rPr>
              <a:t>шляхів</a:t>
            </a:r>
            <a:r>
              <a:rPr lang="ru-RU" sz="2200" b="1" dirty="0" smtClean="0">
                <a:solidFill>
                  <a:srgbClr val="7030A0"/>
                </a:solidFill>
              </a:rPr>
              <a:t> </a:t>
            </a:r>
            <a:r>
              <a:rPr lang="ru-RU" sz="2200" b="1" dirty="0" err="1" smtClean="0">
                <a:solidFill>
                  <a:srgbClr val="7030A0"/>
                </a:solidFill>
              </a:rPr>
              <a:t>реалізації</a:t>
            </a:r>
            <a:r>
              <a:rPr lang="ru-RU" sz="2200" b="1" dirty="0" smtClean="0">
                <a:solidFill>
                  <a:srgbClr val="7030A0"/>
                </a:solidFill>
              </a:rPr>
              <a:t> </a:t>
            </a:r>
            <a:r>
              <a:rPr lang="ru-RU" sz="2200" b="1" dirty="0" err="1" smtClean="0">
                <a:solidFill>
                  <a:srgbClr val="7030A0"/>
                </a:solidFill>
              </a:rPr>
              <a:t>освітніх</a:t>
            </a:r>
            <a:r>
              <a:rPr lang="ru-RU" sz="2200" b="1" dirty="0" smtClean="0">
                <a:solidFill>
                  <a:srgbClr val="7030A0"/>
                </a:solidFill>
              </a:rPr>
              <a:t> </a:t>
            </a:r>
            <a:r>
              <a:rPr lang="ru-RU" sz="2200" b="1" dirty="0" err="1">
                <a:solidFill>
                  <a:srgbClr val="7030A0"/>
                </a:solidFill>
              </a:rPr>
              <a:t>програм</a:t>
            </a:r>
            <a:r>
              <a:rPr lang="ru-RU" sz="2200" b="1" dirty="0">
                <a:solidFill>
                  <a:srgbClr val="7030A0"/>
                </a:solidFill>
              </a:rPr>
              <a:t> </a:t>
            </a:r>
            <a:r>
              <a:rPr lang="ru-RU" sz="2200" b="1" dirty="0" err="1">
                <a:solidFill>
                  <a:srgbClr val="7030A0"/>
                </a:solidFill>
              </a:rPr>
              <a:t>міжнародних</a:t>
            </a:r>
            <a:r>
              <a:rPr lang="ru-RU" sz="2200" b="1" dirty="0">
                <a:solidFill>
                  <a:srgbClr val="7030A0"/>
                </a:solidFill>
              </a:rPr>
              <a:t> </a:t>
            </a:r>
            <a:r>
              <a:rPr lang="ru-RU" sz="2200" b="1" dirty="0" err="1">
                <a:solidFill>
                  <a:srgbClr val="7030A0"/>
                </a:solidFill>
              </a:rPr>
              <a:t>організацій</a:t>
            </a:r>
            <a:r>
              <a:rPr lang="ru-RU" sz="2200" b="1" dirty="0">
                <a:solidFill>
                  <a:srgbClr val="7030A0"/>
                </a:solidFill>
              </a:rPr>
              <a:t> (ЄС, ОЕСР, ЮНЕСКО); </a:t>
            </a:r>
            <a:r>
              <a:rPr lang="ru-RU" sz="2200" b="1" dirty="0" err="1" smtClean="0">
                <a:solidFill>
                  <a:srgbClr val="7030A0"/>
                </a:solidFill>
              </a:rPr>
              <a:t>знань</a:t>
            </a:r>
            <a:r>
              <a:rPr lang="ru-RU" sz="2200" b="1" dirty="0" smtClean="0">
                <a:solidFill>
                  <a:srgbClr val="7030A0"/>
                </a:solidFill>
              </a:rPr>
              <a:t> </a:t>
            </a:r>
            <a:r>
              <a:rPr lang="ru-RU" sz="2200" b="1" dirty="0">
                <a:solidFill>
                  <a:srgbClr val="7030A0"/>
                </a:solidFill>
              </a:rPr>
              <a:t>з </a:t>
            </a:r>
            <a:r>
              <a:rPr lang="ru-RU" sz="2200" b="1" dirty="0" err="1">
                <a:solidFill>
                  <a:srgbClr val="7030A0"/>
                </a:solidFill>
              </a:rPr>
              <a:t>академічної</a:t>
            </a:r>
            <a:r>
              <a:rPr lang="ru-RU" sz="2200" b="1" dirty="0">
                <a:solidFill>
                  <a:srgbClr val="7030A0"/>
                </a:solidFill>
              </a:rPr>
              <a:t> </a:t>
            </a:r>
            <a:r>
              <a:rPr lang="ru-RU" sz="2200" b="1" dirty="0" err="1" smtClean="0">
                <a:solidFill>
                  <a:srgbClr val="7030A0"/>
                </a:solidFill>
              </a:rPr>
              <a:t>етики</a:t>
            </a:r>
            <a:r>
              <a:rPr lang="ru-RU" sz="2200" b="1" dirty="0" smtClean="0">
                <a:solidFill>
                  <a:srgbClr val="7030A0"/>
                </a:solidFill>
              </a:rPr>
              <a:t>; </a:t>
            </a:r>
            <a:endParaRPr lang="ru-RU" sz="2200" b="1" dirty="0">
              <a:solidFill>
                <a:srgbClr val="7030A0"/>
              </a:solidFill>
            </a:endParaRPr>
          </a:p>
          <a:p>
            <a:pPr marL="0" indent="0">
              <a:buNone/>
            </a:pPr>
            <a:r>
              <a:rPr lang="ru-RU" sz="2200" b="1" dirty="0">
                <a:solidFill>
                  <a:srgbClr val="7030A0"/>
                </a:solidFill>
              </a:rPr>
              <a:t>•	</a:t>
            </a:r>
            <a:r>
              <a:rPr lang="ru-RU" sz="2200" b="1" dirty="0" err="1" smtClean="0">
                <a:solidFill>
                  <a:srgbClr val="7030A0"/>
                </a:solidFill>
              </a:rPr>
              <a:t>розвиток</a:t>
            </a:r>
            <a:r>
              <a:rPr lang="ru-RU" sz="2200" b="1" dirty="0" smtClean="0">
                <a:solidFill>
                  <a:srgbClr val="7030A0"/>
                </a:solidFill>
              </a:rPr>
              <a:t> </a:t>
            </a:r>
            <a:r>
              <a:rPr lang="ru-RU" sz="2200" b="1" dirty="0" err="1" smtClean="0">
                <a:solidFill>
                  <a:srgbClr val="7030A0"/>
                </a:solidFill>
              </a:rPr>
              <a:t>навичок</a:t>
            </a:r>
            <a:r>
              <a:rPr lang="ru-RU" sz="2200" b="1" dirty="0" smtClean="0">
                <a:solidFill>
                  <a:srgbClr val="7030A0"/>
                </a:solidFill>
              </a:rPr>
              <a:t> </a:t>
            </a:r>
            <a:r>
              <a:rPr lang="ru-RU" sz="2200" b="1" dirty="0" err="1">
                <a:solidFill>
                  <a:srgbClr val="7030A0"/>
                </a:solidFill>
              </a:rPr>
              <a:t>академічного</a:t>
            </a:r>
            <a:r>
              <a:rPr lang="ru-RU" sz="2200" b="1" dirty="0">
                <a:solidFill>
                  <a:srgbClr val="7030A0"/>
                </a:solidFill>
              </a:rPr>
              <a:t> письма, </a:t>
            </a:r>
            <a:r>
              <a:rPr lang="ru-RU" sz="2200" b="1" dirty="0" err="1">
                <a:solidFill>
                  <a:srgbClr val="7030A0"/>
                </a:solidFill>
              </a:rPr>
              <a:t>академічної</a:t>
            </a:r>
            <a:r>
              <a:rPr lang="ru-RU" sz="2200" b="1" dirty="0">
                <a:solidFill>
                  <a:srgbClr val="7030A0"/>
                </a:solidFill>
              </a:rPr>
              <a:t> </a:t>
            </a:r>
            <a:r>
              <a:rPr lang="ru-RU" sz="2200" b="1" dirty="0" err="1">
                <a:solidFill>
                  <a:srgbClr val="7030A0"/>
                </a:solidFill>
              </a:rPr>
              <a:t>комунікації</a:t>
            </a:r>
            <a:r>
              <a:rPr lang="ru-RU" sz="2200" b="1" dirty="0">
                <a:solidFill>
                  <a:srgbClr val="7030A0"/>
                </a:solidFill>
              </a:rPr>
              <a:t> в </a:t>
            </a:r>
            <a:r>
              <a:rPr lang="ru-RU" sz="2200" b="1" dirty="0" err="1">
                <a:solidFill>
                  <a:srgbClr val="7030A0"/>
                </a:solidFill>
              </a:rPr>
              <a:t>умовах</a:t>
            </a:r>
            <a:r>
              <a:rPr lang="ru-RU" sz="2200" b="1" dirty="0">
                <a:solidFill>
                  <a:srgbClr val="7030A0"/>
                </a:solidFill>
              </a:rPr>
              <a:t> цифрового </a:t>
            </a:r>
            <a:r>
              <a:rPr lang="ru-RU" sz="2200" b="1" dirty="0" err="1">
                <a:solidFill>
                  <a:srgbClr val="7030A0"/>
                </a:solidFill>
              </a:rPr>
              <a:t>творчого</a:t>
            </a:r>
            <a:r>
              <a:rPr lang="ru-RU" sz="2200" b="1" dirty="0">
                <a:solidFill>
                  <a:srgbClr val="7030A0"/>
                </a:solidFill>
              </a:rPr>
              <a:t> </a:t>
            </a:r>
            <a:r>
              <a:rPr lang="ru-RU" sz="2200" b="1" dirty="0" err="1">
                <a:solidFill>
                  <a:srgbClr val="7030A0"/>
                </a:solidFill>
              </a:rPr>
              <a:t>середовища</a:t>
            </a:r>
            <a:r>
              <a:rPr lang="ru-RU" sz="2200" b="1" dirty="0">
                <a:solidFill>
                  <a:srgbClr val="7030A0"/>
                </a:solidFill>
              </a:rPr>
              <a:t>; </a:t>
            </a:r>
          </a:p>
          <a:p>
            <a:pPr marL="0" indent="0">
              <a:buNone/>
            </a:pPr>
            <a:r>
              <a:rPr lang="ru-RU" sz="2200" b="1" dirty="0">
                <a:solidFill>
                  <a:srgbClr val="7030A0"/>
                </a:solidFill>
              </a:rPr>
              <a:t>•	</a:t>
            </a:r>
            <a:r>
              <a:rPr lang="ru-RU" sz="2200" b="1" dirty="0" err="1" smtClean="0">
                <a:solidFill>
                  <a:srgbClr val="7030A0"/>
                </a:solidFill>
              </a:rPr>
              <a:t>розвиток</a:t>
            </a:r>
            <a:r>
              <a:rPr lang="ru-RU" sz="2200" b="1" dirty="0" smtClean="0">
                <a:solidFill>
                  <a:srgbClr val="7030A0"/>
                </a:solidFill>
              </a:rPr>
              <a:t> </a:t>
            </a:r>
            <a:r>
              <a:rPr lang="ru-RU" sz="2200" b="1" dirty="0" err="1" smtClean="0">
                <a:solidFill>
                  <a:srgbClr val="7030A0"/>
                </a:solidFill>
              </a:rPr>
              <a:t>уміння</a:t>
            </a:r>
            <a:r>
              <a:rPr lang="ru-RU" sz="2200" b="1" dirty="0" smtClean="0">
                <a:solidFill>
                  <a:srgbClr val="7030A0"/>
                </a:solidFill>
              </a:rPr>
              <a:t> </a:t>
            </a:r>
            <a:r>
              <a:rPr lang="ru-RU" sz="2200" b="1" dirty="0" err="1">
                <a:solidFill>
                  <a:srgbClr val="7030A0"/>
                </a:solidFill>
              </a:rPr>
              <a:t>здійснювати</a:t>
            </a:r>
            <a:r>
              <a:rPr lang="ru-RU" sz="2200" b="1" dirty="0">
                <a:solidFill>
                  <a:srgbClr val="7030A0"/>
                </a:solidFill>
              </a:rPr>
              <a:t> </a:t>
            </a:r>
            <a:r>
              <a:rPr lang="ru-RU" sz="2200" b="1" dirty="0" err="1">
                <a:solidFill>
                  <a:srgbClr val="7030A0"/>
                </a:solidFill>
              </a:rPr>
              <a:t>ефективне</a:t>
            </a:r>
            <a:r>
              <a:rPr lang="ru-RU" sz="2200" b="1" dirty="0">
                <a:solidFill>
                  <a:srgbClr val="7030A0"/>
                </a:solidFill>
              </a:rPr>
              <a:t> </a:t>
            </a:r>
            <a:r>
              <a:rPr lang="ru-RU" sz="2200" b="1" dirty="0" err="1">
                <a:solidFill>
                  <a:srgbClr val="7030A0"/>
                </a:solidFill>
              </a:rPr>
              <a:t>діалогове</a:t>
            </a:r>
            <a:r>
              <a:rPr lang="ru-RU" sz="2200" b="1" dirty="0">
                <a:solidFill>
                  <a:srgbClr val="7030A0"/>
                </a:solidFill>
              </a:rPr>
              <a:t> </a:t>
            </a:r>
            <a:r>
              <a:rPr lang="ru-RU" sz="2200" b="1" dirty="0" err="1">
                <a:solidFill>
                  <a:srgbClr val="7030A0"/>
                </a:solidFill>
              </a:rPr>
              <a:t>спілкування</a:t>
            </a:r>
            <a:r>
              <a:rPr lang="ru-RU" sz="2200" b="1" dirty="0">
                <a:solidFill>
                  <a:srgbClr val="7030A0"/>
                </a:solidFill>
              </a:rPr>
              <a:t> у </a:t>
            </a:r>
            <a:r>
              <a:rPr lang="ru-RU" sz="2200" b="1" dirty="0" err="1">
                <a:solidFill>
                  <a:srgbClr val="7030A0"/>
                </a:solidFill>
              </a:rPr>
              <a:t>процесі</a:t>
            </a:r>
            <a:r>
              <a:rPr lang="ru-RU" sz="2200" b="1" dirty="0">
                <a:solidFill>
                  <a:srgbClr val="7030A0"/>
                </a:solidFill>
              </a:rPr>
              <a:t> </a:t>
            </a:r>
            <a:r>
              <a:rPr lang="ru-RU" sz="2200" b="1" dirty="0" err="1">
                <a:solidFill>
                  <a:srgbClr val="7030A0"/>
                </a:solidFill>
              </a:rPr>
              <a:t>презентації</a:t>
            </a:r>
            <a:r>
              <a:rPr lang="ru-RU" sz="2200" b="1" dirty="0">
                <a:solidFill>
                  <a:srgbClr val="7030A0"/>
                </a:solidFill>
              </a:rPr>
              <a:t> </a:t>
            </a:r>
            <a:r>
              <a:rPr lang="ru-RU" sz="2200" b="1" dirty="0" err="1">
                <a:solidFill>
                  <a:srgbClr val="7030A0"/>
                </a:solidFill>
              </a:rPr>
              <a:t>матеріалів</a:t>
            </a:r>
            <a:r>
              <a:rPr lang="ru-RU" sz="2200" b="1" dirty="0">
                <a:solidFill>
                  <a:srgbClr val="7030A0"/>
                </a:solidFill>
              </a:rPr>
              <a:t> та </a:t>
            </a:r>
            <a:r>
              <a:rPr lang="ru-RU" sz="2200" b="1" dirty="0" err="1">
                <a:solidFill>
                  <a:srgbClr val="7030A0"/>
                </a:solidFill>
              </a:rPr>
              <a:t>результатів</a:t>
            </a:r>
            <a:r>
              <a:rPr lang="ru-RU" sz="2200" b="1" dirty="0">
                <a:solidFill>
                  <a:srgbClr val="7030A0"/>
                </a:solidFill>
              </a:rPr>
              <a:t> </a:t>
            </a:r>
            <a:r>
              <a:rPr lang="ru-RU" sz="2200" b="1" dirty="0" err="1">
                <a:solidFill>
                  <a:srgbClr val="7030A0"/>
                </a:solidFill>
              </a:rPr>
              <a:t>дослідження</a:t>
            </a:r>
            <a:r>
              <a:rPr lang="ru-RU" sz="2200" b="1" dirty="0">
                <a:solidFill>
                  <a:srgbClr val="7030A0"/>
                </a:solidFill>
              </a:rPr>
              <a:t>, </a:t>
            </a:r>
            <a:r>
              <a:rPr lang="ru-RU" sz="2200" b="1" dirty="0" err="1" smtClean="0">
                <a:solidFill>
                  <a:srgbClr val="7030A0"/>
                </a:solidFill>
              </a:rPr>
              <a:t>зокрема</a:t>
            </a:r>
            <a:r>
              <a:rPr lang="ru-RU" sz="2200" b="1" dirty="0" smtClean="0">
                <a:solidFill>
                  <a:srgbClr val="7030A0"/>
                </a:solidFill>
              </a:rPr>
              <a:t> </a:t>
            </a:r>
            <a:r>
              <a:rPr lang="ru-RU" sz="2200" b="1" dirty="0">
                <a:solidFill>
                  <a:srgbClr val="7030A0"/>
                </a:solidFill>
              </a:rPr>
              <a:t>у межах </a:t>
            </a:r>
            <a:r>
              <a:rPr lang="ru-RU" sz="2200" b="1" dirty="0" err="1">
                <a:solidFill>
                  <a:srgbClr val="7030A0"/>
                </a:solidFill>
              </a:rPr>
              <a:t>міждисциплінарного</a:t>
            </a:r>
            <a:r>
              <a:rPr lang="ru-RU" sz="2200" b="1" dirty="0">
                <a:solidFill>
                  <a:srgbClr val="7030A0"/>
                </a:solidFill>
              </a:rPr>
              <a:t> та/</a:t>
            </a:r>
            <a:r>
              <a:rPr lang="ru-RU" sz="2200" b="1" dirty="0" err="1">
                <a:solidFill>
                  <a:srgbClr val="7030A0"/>
                </a:solidFill>
              </a:rPr>
              <a:t>або</a:t>
            </a:r>
            <a:r>
              <a:rPr lang="ru-RU" sz="2200" b="1" dirty="0">
                <a:solidFill>
                  <a:srgbClr val="7030A0"/>
                </a:solidFill>
              </a:rPr>
              <a:t> </a:t>
            </a:r>
            <a:r>
              <a:rPr lang="ru-RU" sz="2200" b="1" dirty="0" err="1">
                <a:solidFill>
                  <a:srgbClr val="7030A0"/>
                </a:solidFill>
              </a:rPr>
              <a:t>міжнародного</a:t>
            </a:r>
            <a:r>
              <a:rPr lang="ru-RU" sz="2200" b="1" dirty="0">
                <a:solidFill>
                  <a:srgbClr val="7030A0"/>
                </a:solidFill>
              </a:rPr>
              <a:t> </a:t>
            </a:r>
            <a:r>
              <a:rPr lang="ru-RU" sz="2200" b="1" dirty="0" err="1">
                <a:solidFill>
                  <a:srgbClr val="7030A0"/>
                </a:solidFill>
              </a:rPr>
              <a:t>експертного</a:t>
            </a:r>
            <a:r>
              <a:rPr lang="ru-RU" sz="2200" b="1" dirty="0">
                <a:solidFill>
                  <a:srgbClr val="7030A0"/>
                </a:solidFill>
              </a:rPr>
              <a:t> </a:t>
            </a:r>
            <a:r>
              <a:rPr lang="ru-RU" sz="2200" b="1" dirty="0" err="1">
                <a:solidFill>
                  <a:srgbClr val="7030A0"/>
                </a:solidFill>
              </a:rPr>
              <a:t>середовища</a:t>
            </a:r>
            <a:r>
              <a:rPr lang="ru-RU" sz="2200" b="1" dirty="0">
                <a:solidFill>
                  <a:srgbClr val="7030A0"/>
                </a:solidFill>
              </a:rPr>
              <a:t> на </a:t>
            </a:r>
            <a:r>
              <a:rPr lang="ru-RU" sz="2200" b="1" dirty="0" err="1">
                <a:solidFill>
                  <a:srgbClr val="7030A0"/>
                </a:solidFill>
              </a:rPr>
              <a:t>основі</a:t>
            </a:r>
            <a:r>
              <a:rPr lang="ru-RU" sz="2200" b="1" dirty="0">
                <a:solidFill>
                  <a:srgbClr val="7030A0"/>
                </a:solidFill>
              </a:rPr>
              <a:t> </a:t>
            </a:r>
            <a:r>
              <a:rPr lang="ru-RU" sz="2200" b="1" dirty="0" err="1">
                <a:solidFill>
                  <a:srgbClr val="7030A0"/>
                </a:solidFill>
              </a:rPr>
              <a:t>суб'єкт-суб'єктних</a:t>
            </a:r>
            <a:r>
              <a:rPr lang="ru-RU" sz="2200" b="1" dirty="0">
                <a:solidFill>
                  <a:srgbClr val="7030A0"/>
                </a:solidFill>
              </a:rPr>
              <a:t> </a:t>
            </a:r>
            <a:r>
              <a:rPr lang="ru-RU" sz="2200" b="1" dirty="0" err="1">
                <a:solidFill>
                  <a:srgbClr val="7030A0"/>
                </a:solidFill>
              </a:rPr>
              <a:t>відносин</a:t>
            </a:r>
            <a:r>
              <a:rPr lang="ru-RU" sz="2200" b="1" dirty="0">
                <a:solidFill>
                  <a:srgbClr val="7030A0"/>
                </a:solidFill>
              </a:rPr>
              <a:t>;</a:t>
            </a:r>
          </a:p>
          <a:p>
            <a:pPr marL="0" indent="0">
              <a:buNone/>
            </a:pPr>
            <a:r>
              <a:rPr lang="ru-RU" sz="2200" b="1" dirty="0">
                <a:solidFill>
                  <a:srgbClr val="7030A0"/>
                </a:solidFill>
              </a:rPr>
              <a:t>•	</a:t>
            </a:r>
            <a:r>
              <a:rPr lang="ru-RU" sz="2200" b="1" dirty="0" err="1">
                <a:solidFill>
                  <a:srgbClr val="7030A0"/>
                </a:solidFill>
              </a:rPr>
              <a:t>готовність</a:t>
            </a:r>
            <a:r>
              <a:rPr lang="ru-RU" sz="2200" b="1" dirty="0">
                <a:solidFill>
                  <a:srgbClr val="7030A0"/>
                </a:solidFill>
              </a:rPr>
              <a:t> до </a:t>
            </a:r>
            <a:r>
              <a:rPr lang="ru-RU" sz="2200" b="1" dirty="0" err="1">
                <a:solidFill>
                  <a:srgbClr val="7030A0"/>
                </a:solidFill>
              </a:rPr>
              <a:t>застосування</a:t>
            </a:r>
            <a:r>
              <a:rPr lang="ru-RU" sz="2200" b="1" dirty="0">
                <a:solidFill>
                  <a:srgbClr val="7030A0"/>
                </a:solidFill>
              </a:rPr>
              <a:t> </a:t>
            </a:r>
            <a:r>
              <a:rPr lang="ru-RU" sz="2200" b="1" dirty="0" err="1">
                <a:solidFill>
                  <a:srgbClr val="7030A0"/>
                </a:solidFill>
              </a:rPr>
              <a:t>сучасної</a:t>
            </a:r>
            <a:r>
              <a:rPr lang="ru-RU" sz="2200" b="1" dirty="0">
                <a:solidFill>
                  <a:srgbClr val="7030A0"/>
                </a:solidFill>
              </a:rPr>
              <a:t> </a:t>
            </a:r>
            <a:r>
              <a:rPr lang="ru-RU" sz="2200" b="1" dirty="0" err="1">
                <a:solidFill>
                  <a:srgbClr val="7030A0"/>
                </a:solidFill>
              </a:rPr>
              <a:t>методології</a:t>
            </a:r>
            <a:r>
              <a:rPr lang="ru-RU" sz="2200" b="1" dirty="0">
                <a:solidFill>
                  <a:srgbClr val="7030A0"/>
                </a:solidFill>
              </a:rPr>
              <a:t> </a:t>
            </a:r>
            <a:r>
              <a:rPr lang="ru-RU" sz="2200" b="1" dirty="0" err="1">
                <a:solidFill>
                  <a:srgbClr val="7030A0"/>
                </a:solidFill>
              </a:rPr>
              <a:t>міждисциплінарних</a:t>
            </a:r>
            <a:r>
              <a:rPr lang="ru-RU" sz="2200" b="1" dirty="0">
                <a:solidFill>
                  <a:srgbClr val="7030A0"/>
                </a:solidFill>
              </a:rPr>
              <a:t> </a:t>
            </a:r>
            <a:r>
              <a:rPr lang="ru-RU" sz="2200" b="1" dirty="0" err="1">
                <a:solidFill>
                  <a:srgbClr val="7030A0"/>
                </a:solidFill>
              </a:rPr>
              <a:t>європознавчих</a:t>
            </a:r>
            <a:r>
              <a:rPr lang="ru-RU" sz="2200" b="1" dirty="0">
                <a:solidFill>
                  <a:srgbClr val="7030A0"/>
                </a:solidFill>
              </a:rPr>
              <a:t> </a:t>
            </a:r>
            <a:r>
              <a:rPr lang="ru-RU" sz="2200" b="1" dirty="0" err="1">
                <a:solidFill>
                  <a:srgbClr val="7030A0"/>
                </a:solidFill>
              </a:rPr>
              <a:t>досліджень</a:t>
            </a:r>
            <a:r>
              <a:rPr lang="ru-RU" sz="2200" b="1" dirty="0">
                <a:solidFill>
                  <a:srgbClr val="7030A0"/>
                </a:solidFill>
              </a:rPr>
              <a:t>, </a:t>
            </a:r>
            <a:r>
              <a:rPr lang="ru-RU" sz="2200" b="1" dirty="0" err="1">
                <a:solidFill>
                  <a:srgbClr val="7030A0"/>
                </a:solidFill>
              </a:rPr>
              <a:t>здатність</a:t>
            </a:r>
            <a:r>
              <a:rPr lang="ru-RU" sz="2200" b="1" dirty="0">
                <a:solidFill>
                  <a:srgbClr val="7030A0"/>
                </a:solidFill>
              </a:rPr>
              <a:t> </a:t>
            </a:r>
            <a:r>
              <a:rPr lang="ru-RU" sz="2200" b="1" dirty="0" err="1">
                <a:solidFill>
                  <a:srgbClr val="7030A0"/>
                </a:solidFill>
              </a:rPr>
              <a:t>проводити</a:t>
            </a:r>
            <a:r>
              <a:rPr lang="ru-RU" sz="2200" b="1" dirty="0">
                <a:solidFill>
                  <a:srgbClr val="7030A0"/>
                </a:solidFill>
              </a:rPr>
              <a:t> </a:t>
            </a:r>
            <a:r>
              <a:rPr lang="ru-RU" sz="2200" b="1" dirty="0" err="1">
                <a:solidFill>
                  <a:srgbClr val="7030A0"/>
                </a:solidFill>
              </a:rPr>
              <a:t>педагогічне</a:t>
            </a:r>
            <a:r>
              <a:rPr lang="ru-RU" sz="2200" b="1" dirty="0">
                <a:solidFill>
                  <a:srgbClr val="7030A0"/>
                </a:solidFill>
              </a:rPr>
              <a:t> </a:t>
            </a:r>
            <a:r>
              <a:rPr lang="ru-RU" sz="2200" b="1" dirty="0" err="1">
                <a:solidFill>
                  <a:srgbClr val="7030A0"/>
                </a:solidFill>
              </a:rPr>
              <a:t>дослідження</a:t>
            </a:r>
            <a:r>
              <a:rPr lang="ru-RU" sz="2200" b="1" dirty="0">
                <a:solidFill>
                  <a:srgbClr val="7030A0"/>
                </a:solidFill>
              </a:rPr>
              <a:t>, </a:t>
            </a:r>
            <a:r>
              <a:rPr lang="ru-RU" sz="2200" b="1" dirty="0" err="1">
                <a:solidFill>
                  <a:srgbClr val="7030A0"/>
                </a:solidFill>
              </a:rPr>
              <a:t>складовою</a:t>
            </a:r>
            <a:r>
              <a:rPr lang="ru-RU" sz="2200" b="1" dirty="0">
                <a:solidFill>
                  <a:srgbClr val="7030A0"/>
                </a:solidFill>
              </a:rPr>
              <a:t> </a:t>
            </a:r>
            <a:r>
              <a:rPr lang="ru-RU" sz="2200" b="1" dirty="0" err="1">
                <a:solidFill>
                  <a:srgbClr val="7030A0"/>
                </a:solidFill>
              </a:rPr>
              <a:t>якого</a:t>
            </a:r>
            <a:r>
              <a:rPr lang="ru-RU" sz="2200" b="1" dirty="0">
                <a:solidFill>
                  <a:srgbClr val="7030A0"/>
                </a:solidFill>
              </a:rPr>
              <a:t> є </a:t>
            </a:r>
            <a:r>
              <a:rPr lang="ru-RU" sz="2200" b="1" dirty="0" err="1">
                <a:solidFill>
                  <a:srgbClr val="7030A0"/>
                </a:solidFill>
              </a:rPr>
              <a:t>питання</a:t>
            </a:r>
            <a:r>
              <a:rPr lang="ru-RU" sz="2200" b="1" dirty="0">
                <a:solidFill>
                  <a:srgbClr val="7030A0"/>
                </a:solidFill>
              </a:rPr>
              <a:t> </a:t>
            </a:r>
            <a:r>
              <a:rPr lang="ru-RU" sz="2200" b="1" dirty="0" err="1">
                <a:solidFill>
                  <a:srgbClr val="7030A0"/>
                </a:solidFill>
              </a:rPr>
              <a:t>розвитку</a:t>
            </a:r>
            <a:r>
              <a:rPr lang="ru-RU" sz="2200" b="1" dirty="0">
                <a:solidFill>
                  <a:srgbClr val="7030A0"/>
                </a:solidFill>
              </a:rPr>
              <a:t> </a:t>
            </a:r>
            <a:r>
              <a:rPr lang="ru-RU" sz="2200" b="1" dirty="0" err="1">
                <a:solidFill>
                  <a:srgbClr val="7030A0"/>
                </a:solidFill>
              </a:rPr>
              <a:t>освіти</a:t>
            </a:r>
            <a:r>
              <a:rPr lang="ru-RU" sz="2200" b="1" dirty="0">
                <a:solidFill>
                  <a:srgbClr val="7030A0"/>
                </a:solidFill>
              </a:rPr>
              <a:t> в </a:t>
            </a:r>
            <a:r>
              <a:rPr lang="ru-RU" sz="2200" b="1" dirty="0" err="1">
                <a:solidFill>
                  <a:srgbClr val="7030A0"/>
                </a:solidFill>
              </a:rPr>
              <a:t>європейських</a:t>
            </a:r>
            <a:r>
              <a:rPr lang="ru-RU" sz="2200" b="1" dirty="0">
                <a:solidFill>
                  <a:srgbClr val="7030A0"/>
                </a:solidFill>
              </a:rPr>
              <a:t> </a:t>
            </a:r>
            <a:r>
              <a:rPr lang="ru-RU" sz="2200" b="1" dirty="0" err="1">
                <a:solidFill>
                  <a:srgbClr val="7030A0"/>
                </a:solidFill>
              </a:rPr>
              <a:t>країнах</a:t>
            </a:r>
            <a:r>
              <a:rPr lang="ru-RU" sz="2200" b="1" dirty="0">
                <a:solidFill>
                  <a:srgbClr val="7030A0"/>
                </a:solidFill>
              </a:rPr>
              <a:t>;</a:t>
            </a:r>
          </a:p>
          <a:p>
            <a:pPr marL="0" indent="0">
              <a:buNone/>
            </a:pPr>
            <a:r>
              <a:rPr lang="ru-RU" sz="2200" b="1" dirty="0">
                <a:solidFill>
                  <a:srgbClr val="7030A0"/>
                </a:solidFill>
              </a:rPr>
              <a:t>•	</a:t>
            </a:r>
            <a:r>
              <a:rPr lang="ru-RU" sz="2200" b="1" dirty="0" err="1" smtClean="0">
                <a:solidFill>
                  <a:srgbClr val="7030A0"/>
                </a:solidFill>
              </a:rPr>
              <a:t>формування</a:t>
            </a:r>
            <a:r>
              <a:rPr lang="ru-RU" sz="2200" b="1" dirty="0" smtClean="0">
                <a:solidFill>
                  <a:srgbClr val="7030A0"/>
                </a:solidFill>
              </a:rPr>
              <a:t> </a:t>
            </a:r>
            <a:r>
              <a:rPr lang="ru-RU" sz="2200" b="1" dirty="0" err="1" smtClean="0">
                <a:solidFill>
                  <a:srgbClr val="7030A0"/>
                </a:solidFill>
              </a:rPr>
              <a:t>цінностей</a:t>
            </a:r>
            <a:r>
              <a:rPr lang="ru-RU" sz="2200" b="1" dirty="0" smtClean="0">
                <a:solidFill>
                  <a:srgbClr val="7030A0"/>
                </a:solidFill>
              </a:rPr>
              <a:t> </a:t>
            </a:r>
            <a:r>
              <a:rPr lang="ru-RU" sz="2200" b="1" dirty="0" err="1">
                <a:solidFill>
                  <a:srgbClr val="7030A0"/>
                </a:solidFill>
              </a:rPr>
              <a:t>академічної</a:t>
            </a:r>
            <a:r>
              <a:rPr lang="ru-RU" sz="2200" b="1" dirty="0">
                <a:solidFill>
                  <a:srgbClr val="7030A0"/>
                </a:solidFill>
              </a:rPr>
              <a:t> </a:t>
            </a:r>
            <a:r>
              <a:rPr lang="ru-RU" sz="2200" b="1" dirty="0" err="1">
                <a:solidFill>
                  <a:srgbClr val="7030A0"/>
                </a:solidFill>
              </a:rPr>
              <a:t>культури</a:t>
            </a:r>
            <a:r>
              <a:rPr lang="ru-RU" sz="2200" b="1" dirty="0">
                <a:solidFill>
                  <a:srgbClr val="7030A0"/>
                </a:solidFill>
              </a:rPr>
              <a:t>, </a:t>
            </a:r>
            <a:r>
              <a:rPr lang="ru-RU" sz="2200" b="1" dirty="0" err="1">
                <a:solidFill>
                  <a:srgbClr val="7030A0"/>
                </a:solidFill>
              </a:rPr>
              <a:t>зокрема</a:t>
            </a:r>
            <a:r>
              <a:rPr lang="ru-RU" sz="2200" b="1" dirty="0">
                <a:solidFill>
                  <a:srgbClr val="7030A0"/>
                </a:solidFill>
              </a:rPr>
              <a:t> </a:t>
            </a:r>
            <a:r>
              <a:rPr lang="ru-RU" sz="2200" b="1" dirty="0" err="1" smtClean="0">
                <a:solidFill>
                  <a:srgbClr val="7030A0"/>
                </a:solidFill>
              </a:rPr>
              <a:t>готовності</a:t>
            </a:r>
            <a:r>
              <a:rPr lang="ru-RU" sz="2200" b="1" dirty="0" smtClean="0">
                <a:solidFill>
                  <a:srgbClr val="7030A0"/>
                </a:solidFill>
              </a:rPr>
              <a:t> </a:t>
            </a:r>
            <a:r>
              <a:rPr lang="ru-RU" sz="2200" b="1" dirty="0" err="1" smtClean="0">
                <a:solidFill>
                  <a:srgbClr val="7030A0"/>
                </a:solidFill>
              </a:rPr>
              <a:t>дотримуватися</a:t>
            </a:r>
            <a:r>
              <a:rPr lang="ru-RU" sz="2200" b="1" dirty="0" smtClean="0">
                <a:solidFill>
                  <a:srgbClr val="7030A0"/>
                </a:solidFill>
              </a:rPr>
              <a:t> </a:t>
            </a:r>
            <a:r>
              <a:rPr lang="ru-RU" sz="2200" b="1" dirty="0">
                <a:solidFill>
                  <a:srgbClr val="7030A0"/>
                </a:solidFill>
              </a:rPr>
              <a:t>норм </a:t>
            </a:r>
            <a:r>
              <a:rPr lang="ru-RU" sz="2200" b="1" dirty="0" err="1">
                <a:solidFill>
                  <a:srgbClr val="7030A0"/>
                </a:solidFill>
              </a:rPr>
              <a:t>академічної</a:t>
            </a:r>
            <a:r>
              <a:rPr lang="ru-RU" sz="2200" b="1" dirty="0">
                <a:solidFill>
                  <a:srgbClr val="7030A0"/>
                </a:solidFill>
              </a:rPr>
              <a:t> </a:t>
            </a:r>
            <a:r>
              <a:rPr lang="ru-RU" sz="2200" b="1" dirty="0" smtClean="0">
                <a:solidFill>
                  <a:srgbClr val="7030A0"/>
                </a:solidFill>
              </a:rPr>
              <a:t>та </a:t>
            </a:r>
            <a:r>
              <a:rPr lang="ru-RU" sz="2200" b="1" dirty="0" err="1" smtClean="0">
                <a:solidFill>
                  <a:srgbClr val="7030A0"/>
                </a:solidFill>
              </a:rPr>
              <a:t>наукової</a:t>
            </a:r>
            <a:r>
              <a:rPr lang="ru-RU" sz="2200" b="1" dirty="0" smtClean="0">
                <a:solidFill>
                  <a:srgbClr val="7030A0"/>
                </a:solidFill>
              </a:rPr>
              <a:t> </a:t>
            </a:r>
            <a:r>
              <a:rPr lang="ru-RU" sz="2200" b="1" dirty="0" err="1" smtClean="0">
                <a:solidFill>
                  <a:srgbClr val="7030A0"/>
                </a:solidFill>
              </a:rPr>
              <a:t>доброчесності</a:t>
            </a:r>
            <a:r>
              <a:rPr lang="ru-RU" sz="2000" b="1" dirty="0" smtClean="0">
                <a:solidFill>
                  <a:srgbClr val="7030A0"/>
                </a:solidFill>
              </a:rPr>
              <a:t>.</a:t>
            </a:r>
            <a:endParaRPr lang="ru-RU" sz="2000" b="1" dirty="0">
              <a:solidFill>
                <a:srgbClr val="7030A0"/>
              </a:solidFill>
            </a:endParaRPr>
          </a:p>
        </p:txBody>
      </p:sp>
    </p:spTree>
    <p:extLst>
      <p:ext uri="{BB962C8B-B14F-4D97-AF65-F5344CB8AC3E}">
        <p14:creationId xmlns:p14="http://schemas.microsoft.com/office/powerpoint/2010/main" val="4072284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a:bodyPr>
          <a:lstStyle/>
          <a:p>
            <a:r>
              <a:rPr lang="uk-UA" sz="3200" b="1" dirty="0" smtClean="0">
                <a:solidFill>
                  <a:srgbClr val="7030A0"/>
                </a:solidFill>
              </a:rPr>
              <a:t>Індикатори </a:t>
            </a:r>
            <a:r>
              <a:rPr lang="uk-UA" sz="3200" b="1" dirty="0">
                <a:solidFill>
                  <a:srgbClr val="7030A0"/>
                </a:solidFill>
              </a:rPr>
              <a:t>успішного виконання </a:t>
            </a:r>
            <a:r>
              <a:rPr lang="uk-UA" sz="3200" b="1" dirty="0" smtClean="0">
                <a:solidFill>
                  <a:srgbClr val="7030A0"/>
                </a:solidFill>
              </a:rPr>
              <a:t>проєкту</a:t>
            </a:r>
            <a:endParaRPr lang="ru-RU" sz="3200" dirty="0">
              <a:solidFill>
                <a:srgbClr val="7030A0"/>
              </a:solidFill>
            </a:endParaRPr>
          </a:p>
        </p:txBody>
      </p:sp>
      <p:sp>
        <p:nvSpPr>
          <p:cNvPr id="3" name="Объект 2"/>
          <p:cNvSpPr>
            <a:spLocks noGrp="1"/>
          </p:cNvSpPr>
          <p:nvPr>
            <p:ph idx="1"/>
          </p:nvPr>
        </p:nvSpPr>
        <p:spPr>
          <a:xfrm>
            <a:off x="251520" y="980728"/>
            <a:ext cx="8435280" cy="5760640"/>
          </a:xfrm>
        </p:spPr>
        <p:txBody>
          <a:bodyPr>
            <a:normAutofit fontScale="70000" lnSpcReduction="20000"/>
          </a:bodyPr>
          <a:lstStyle/>
          <a:p>
            <a:pPr lvl="0"/>
            <a:r>
              <a:rPr lang="uk-UA" sz="3400" dirty="0"/>
              <a:t>модернізований </a:t>
            </a:r>
            <a:r>
              <a:rPr lang="uk-UA" sz="3400" b="1" dirty="0" err="1">
                <a:solidFill>
                  <a:srgbClr val="7030A0"/>
                </a:solidFill>
              </a:rPr>
              <a:t>курикулум</a:t>
            </a:r>
            <a:r>
              <a:rPr lang="uk-UA" sz="3400" b="1" dirty="0">
                <a:solidFill>
                  <a:srgbClr val="7030A0"/>
                </a:solidFill>
              </a:rPr>
              <a:t> докторських програм </a:t>
            </a:r>
            <a:r>
              <a:rPr lang="uk-UA" sz="3400" dirty="0"/>
              <a:t>з теорії вищої освіти (Спеціальність «Освітні, педагогічні науки» - 011), побудований з урахуванням методологічних підходів, змістових та організаційних </a:t>
            </a:r>
            <a:r>
              <a:rPr lang="uk-UA" sz="3400" dirty="0" smtClean="0"/>
              <a:t>засад, прийнятих </a:t>
            </a:r>
            <a:r>
              <a:rPr lang="uk-UA" sz="3400" dirty="0"/>
              <a:t>у ЄПВО;</a:t>
            </a:r>
            <a:endParaRPr lang="ru-RU" sz="3400" dirty="0"/>
          </a:p>
          <a:p>
            <a:pPr lvl="0"/>
            <a:r>
              <a:rPr lang="uk-UA" sz="3400" b="1" dirty="0" smtClean="0">
                <a:solidFill>
                  <a:srgbClr val="7030A0"/>
                </a:solidFill>
              </a:rPr>
              <a:t> авторські навчальні </a:t>
            </a:r>
            <a:r>
              <a:rPr lang="uk-UA" sz="3400" b="1" dirty="0">
                <a:solidFill>
                  <a:srgbClr val="7030A0"/>
                </a:solidFill>
              </a:rPr>
              <a:t>програми та навчальні </a:t>
            </a:r>
            <a:r>
              <a:rPr lang="uk-UA" sz="3400" b="1" dirty="0" smtClean="0">
                <a:solidFill>
                  <a:srgbClr val="7030A0"/>
                </a:solidFill>
              </a:rPr>
              <a:t>посібники </a:t>
            </a:r>
            <a:r>
              <a:rPr lang="uk-UA" sz="3400" dirty="0" smtClean="0">
                <a:solidFill>
                  <a:srgbClr val="7030A0"/>
                </a:solidFill>
              </a:rPr>
              <a:t>до </a:t>
            </a:r>
            <a:r>
              <a:rPr lang="uk-UA" sz="3400" b="1" dirty="0" smtClean="0">
                <a:solidFill>
                  <a:srgbClr val="7030A0"/>
                </a:solidFill>
              </a:rPr>
              <a:t> </a:t>
            </a:r>
            <a:r>
              <a:rPr lang="uk-UA" sz="3400" dirty="0" smtClean="0"/>
              <a:t>запропонованих </a:t>
            </a:r>
            <a:r>
              <a:rPr lang="uk-UA" sz="3400" dirty="0"/>
              <a:t>навчальних курсів для аспірантів;</a:t>
            </a:r>
            <a:endParaRPr lang="ru-RU" sz="3400" dirty="0"/>
          </a:p>
          <a:p>
            <a:r>
              <a:rPr lang="uk-UA" sz="3400" b="1" dirty="0">
                <a:solidFill>
                  <a:srgbClr val="7030A0"/>
                </a:solidFill>
              </a:rPr>
              <a:t>наукові </a:t>
            </a:r>
            <a:r>
              <a:rPr lang="uk-UA" sz="3400" b="1" dirty="0" smtClean="0">
                <a:solidFill>
                  <a:srgbClr val="7030A0"/>
                </a:solidFill>
              </a:rPr>
              <a:t>розвідки</a:t>
            </a:r>
            <a:r>
              <a:rPr lang="uk-UA" sz="3400" dirty="0" smtClean="0"/>
              <a:t> </a:t>
            </a:r>
            <a:r>
              <a:rPr lang="uk-UA" sz="3400" dirty="0"/>
              <a:t>учасників програми (статті, </a:t>
            </a:r>
            <a:r>
              <a:rPr lang="uk-UA" sz="3400" dirty="0" smtClean="0"/>
              <a:t>монографії, дисертації</a:t>
            </a:r>
            <a:r>
              <a:rPr lang="uk-UA" sz="3400" dirty="0"/>
              <a:t>) </a:t>
            </a:r>
            <a:r>
              <a:rPr lang="uk-UA" sz="3400" dirty="0" err="1"/>
              <a:t>європознавчої</a:t>
            </a:r>
            <a:r>
              <a:rPr lang="uk-UA" sz="3400" dirty="0"/>
              <a:t> спрямованості;</a:t>
            </a:r>
            <a:endParaRPr lang="ru-RU" sz="3400" dirty="0"/>
          </a:p>
          <a:p>
            <a:r>
              <a:rPr lang="uk-UA" sz="3400" b="1" dirty="0">
                <a:solidFill>
                  <a:srgbClr val="7030A0"/>
                </a:solidFill>
              </a:rPr>
              <a:t>наукові конференції, семінари, круглі столи </a:t>
            </a:r>
            <a:r>
              <a:rPr lang="uk-UA" sz="3400" dirty="0"/>
              <a:t>для студентів, аспірантів, учителів-практиків, у яких </a:t>
            </a:r>
            <a:r>
              <a:rPr lang="uk-UA" sz="3400" dirty="0" err="1"/>
              <a:t>апробовуються</a:t>
            </a:r>
            <a:r>
              <a:rPr lang="uk-UA" sz="3400" dirty="0"/>
              <a:t> наукові та методичні здобутки учасників проєкту;</a:t>
            </a:r>
            <a:endParaRPr lang="ru-RU" sz="3400" dirty="0"/>
          </a:p>
          <a:p>
            <a:pPr lvl="0"/>
            <a:r>
              <a:rPr lang="uk-UA" sz="3400" dirty="0"/>
              <a:t>розвиток </a:t>
            </a:r>
            <a:r>
              <a:rPr lang="uk-UA" sz="3400" dirty="0" err="1"/>
              <a:t>європознавчої</a:t>
            </a:r>
            <a:r>
              <a:rPr lang="uk-UA" sz="3400" dirty="0"/>
              <a:t> проблематики </a:t>
            </a:r>
            <a:r>
              <a:rPr lang="uk-UA" sz="3400" b="1" dirty="0">
                <a:solidFill>
                  <a:srgbClr val="7030A0"/>
                </a:solidFill>
              </a:rPr>
              <a:t>в діяльності  наукових лабораторій  </a:t>
            </a:r>
            <a:r>
              <a:rPr lang="uk-UA" sz="3400" dirty="0"/>
              <a:t>з </a:t>
            </a:r>
            <a:r>
              <a:rPr lang="uk-UA" sz="3400" b="1" dirty="0">
                <a:solidFill>
                  <a:srgbClr val="7030A0"/>
                </a:solidFill>
              </a:rPr>
              <a:t>проблем порівняльної педагогіки та академічної культури,</a:t>
            </a:r>
            <a:r>
              <a:rPr lang="uk-UA" sz="3400" dirty="0"/>
              <a:t> що функціонують в Сумському державному педагогічному університеті імені А.С.Макаренка.  </a:t>
            </a:r>
          </a:p>
          <a:p>
            <a:pPr lvl="0"/>
            <a:endParaRPr lang="ru-RU" dirty="0"/>
          </a:p>
          <a:p>
            <a:endParaRPr lang="ru-RU" dirty="0"/>
          </a:p>
        </p:txBody>
      </p:sp>
    </p:spTree>
    <p:extLst>
      <p:ext uri="{BB962C8B-B14F-4D97-AF65-F5344CB8AC3E}">
        <p14:creationId xmlns:p14="http://schemas.microsoft.com/office/powerpoint/2010/main" val="3218806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uk-UA" sz="2800" b="1" dirty="0" smtClean="0"/>
              <a:t>КОМАНДА ПРОЄКТУ</a:t>
            </a:r>
            <a:endParaRPr lang="ru-RU" sz="2800" b="1" dirty="0"/>
          </a:p>
        </p:txBody>
      </p:sp>
      <p:sp>
        <p:nvSpPr>
          <p:cNvPr id="3" name="Объект 2"/>
          <p:cNvSpPr>
            <a:spLocks noGrp="1"/>
          </p:cNvSpPr>
          <p:nvPr>
            <p:ph idx="1"/>
          </p:nvPr>
        </p:nvSpPr>
        <p:spPr>
          <a:xfrm>
            <a:off x="251520" y="908720"/>
            <a:ext cx="8784976" cy="5832648"/>
          </a:xfrm>
        </p:spPr>
        <p:txBody>
          <a:bodyPr>
            <a:normAutofit/>
          </a:bodyPr>
          <a:lstStyle/>
          <a:p>
            <a:pPr marL="0" indent="0">
              <a:spcBef>
                <a:spcPts val="0"/>
              </a:spcBef>
              <a:buNone/>
            </a:pPr>
            <a:r>
              <a:rPr lang="uk-UA" sz="2800" b="1" dirty="0" smtClean="0">
                <a:solidFill>
                  <a:srgbClr val="7030A0"/>
                </a:solidFill>
              </a:rPr>
              <a:t>Координатор проєкту:</a:t>
            </a:r>
          </a:p>
          <a:p>
            <a:pPr marL="0" indent="0">
              <a:spcBef>
                <a:spcPts val="0"/>
              </a:spcBef>
              <a:buNone/>
            </a:pPr>
            <a:r>
              <a:rPr lang="uk-UA" sz="2800" b="1" dirty="0" err="1" smtClean="0"/>
              <a:t>Сбруєва</a:t>
            </a:r>
            <a:r>
              <a:rPr lang="uk-UA" sz="2800" b="1" dirty="0" smtClean="0"/>
              <a:t> А.А., </a:t>
            </a:r>
            <a:r>
              <a:rPr lang="uk-UA" sz="2800" dirty="0" smtClean="0"/>
              <a:t>доктор, педагогічних наук, професор;</a:t>
            </a:r>
          </a:p>
          <a:p>
            <a:pPr marL="0" indent="0">
              <a:spcBef>
                <a:spcPts val="0"/>
              </a:spcBef>
              <a:buNone/>
            </a:pPr>
            <a:r>
              <a:rPr lang="uk-UA" sz="2800" b="1" dirty="0" smtClean="0"/>
              <a:t> </a:t>
            </a:r>
            <a:r>
              <a:rPr lang="uk-UA" sz="2800" b="1" dirty="0" smtClean="0">
                <a:solidFill>
                  <a:srgbClr val="7030A0"/>
                </a:solidFill>
              </a:rPr>
              <a:t>Учасники проєкту:</a:t>
            </a:r>
          </a:p>
          <a:p>
            <a:pPr>
              <a:spcBef>
                <a:spcPts val="0"/>
              </a:spcBef>
            </a:pPr>
            <a:r>
              <a:rPr lang="uk-UA" sz="2800" b="1" dirty="0" err="1" smtClean="0"/>
              <a:t>Семеног</a:t>
            </a:r>
            <a:r>
              <a:rPr lang="uk-UA" sz="2800" b="1" dirty="0" smtClean="0"/>
              <a:t> О. М., доктор</a:t>
            </a:r>
            <a:r>
              <a:rPr lang="uk-UA" sz="2800" b="1" dirty="0"/>
              <a:t>, педагогічних наук, професор</a:t>
            </a:r>
            <a:r>
              <a:rPr lang="uk-UA" sz="2800" b="1" dirty="0" smtClean="0"/>
              <a:t>;</a:t>
            </a:r>
          </a:p>
          <a:p>
            <a:pPr>
              <a:spcBef>
                <a:spcPts val="0"/>
              </a:spcBef>
            </a:pPr>
            <a:r>
              <a:rPr lang="uk-UA" sz="2800" b="1" dirty="0" err="1" smtClean="0"/>
              <a:t>Чернякова</a:t>
            </a:r>
            <a:r>
              <a:rPr lang="uk-UA" sz="2800" b="1" dirty="0" smtClean="0"/>
              <a:t> Ж.Ю, кандидат педагогічних наук, доцент.</a:t>
            </a:r>
          </a:p>
          <a:p>
            <a:pPr>
              <a:spcBef>
                <a:spcPts val="0"/>
              </a:spcBef>
            </a:pPr>
            <a:r>
              <a:rPr lang="ru-RU" sz="2800" b="1" dirty="0" err="1" smtClean="0"/>
              <a:t>Аспіранти</a:t>
            </a:r>
            <a:r>
              <a:rPr lang="ru-RU" sz="2800" b="1" dirty="0" smtClean="0"/>
              <a:t> </a:t>
            </a:r>
            <a:r>
              <a:rPr lang="ru-RU" sz="2800" b="1" dirty="0" err="1"/>
              <a:t>СумДПУ</a:t>
            </a:r>
            <a:r>
              <a:rPr lang="ru-RU" sz="2800" b="1" dirty="0"/>
              <a:t> </a:t>
            </a:r>
            <a:r>
              <a:rPr lang="ru-RU" sz="2800" b="1" dirty="0" err="1"/>
              <a:t>імені</a:t>
            </a:r>
            <a:r>
              <a:rPr lang="ru-RU" sz="2800" b="1" dirty="0"/>
              <a:t> А.С. </a:t>
            </a:r>
            <a:r>
              <a:rPr lang="ru-RU" sz="2800" b="1" dirty="0" err="1"/>
              <a:t>Макаренка</a:t>
            </a:r>
            <a:r>
              <a:rPr lang="ru-RU" sz="2800" b="1" dirty="0"/>
              <a:t> (</a:t>
            </a:r>
            <a:r>
              <a:rPr lang="ru-RU" sz="2800" b="1" dirty="0" err="1"/>
              <a:t>напрям</a:t>
            </a:r>
            <a:r>
              <a:rPr lang="ru-RU" sz="2800" b="1" dirty="0"/>
              <a:t> </a:t>
            </a:r>
            <a:r>
              <a:rPr lang="ru-RU" sz="2800" b="1" dirty="0" err="1"/>
              <a:t>підготовки</a:t>
            </a:r>
            <a:r>
              <a:rPr lang="ru-RU" sz="2800" b="1" dirty="0"/>
              <a:t> 01 </a:t>
            </a:r>
            <a:r>
              <a:rPr lang="ru-RU" sz="2800" b="1" dirty="0" smtClean="0"/>
              <a:t>– </a:t>
            </a:r>
            <a:r>
              <a:rPr lang="ru-RU" sz="2800" b="1" dirty="0" err="1" smtClean="0"/>
              <a:t>Освіта</a:t>
            </a:r>
            <a:r>
              <a:rPr lang="ru-RU" sz="2800" b="1" dirty="0" smtClean="0"/>
              <a:t>/</a:t>
            </a:r>
            <a:r>
              <a:rPr lang="ru-RU" sz="2800" b="1" dirty="0" err="1" smtClean="0"/>
              <a:t>Педагогіка</a:t>
            </a:r>
            <a:r>
              <a:rPr lang="ru-RU" sz="2800" dirty="0" smtClean="0"/>
              <a:t>)</a:t>
            </a:r>
            <a:endParaRPr lang="ru-RU" sz="2800" dirty="0"/>
          </a:p>
          <a:p>
            <a:pPr marL="0" indent="0">
              <a:spcBef>
                <a:spcPts val="0"/>
              </a:spcBef>
              <a:buNone/>
            </a:pPr>
            <a:r>
              <a:rPr lang="uk-UA" sz="2800" b="1" dirty="0" smtClean="0">
                <a:solidFill>
                  <a:srgbClr val="7030A0"/>
                </a:solidFill>
              </a:rPr>
              <a:t>Інформаційне забезпечення</a:t>
            </a:r>
          </a:p>
          <a:p>
            <a:pPr marL="0" indent="0">
              <a:spcBef>
                <a:spcPts val="0"/>
              </a:spcBef>
              <a:buNone/>
            </a:pPr>
            <a:r>
              <a:rPr lang="uk-UA" sz="2800" b="1" dirty="0" smtClean="0"/>
              <a:t>Король О.М., </a:t>
            </a:r>
            <a:r>
              <a:rPr lang="uk-UA" sz="2800" dirty="0"/>
              <a:t>кандидат педагогічних наук, доцент.</a:t>
            </a:r>
            <a:endParaRPr lang="ru-RU" sz="2800" dirty="0"/>
          </a:p>
        </p:txBody>
      </p:sp>
    </p:spTree>
    <p:extLst>
      <p:ext uri="{BB962C8B-B14F-4D97-AF65-F5344CB8AC3E}">
        <p14:creationId xmlns:p14="http://schemas.microsoft.com/office/powerpoint/2010/main" val="40662421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normAutofit/>
          </a:bodyPr>
          <a:lstStyle/>
          <a:p>
            <a:r>
              <a:rPr lang="uk-UA" sz="2400" b="1" dirty="0" smtClean="0">
                <a:solidFill>
                  <a:srgbClr val="7030A0"/>
                </a:solidFill>
              </a:rPr>
              <a:t>ЗМІСТ МОДУЛЯ: </a:t>
            </a:r>
            <a:r>
              <a:rPr lang="uk-UA" sz="2400" b="1" dirty="0" smtClean="0">
                <a:solidFill>
                  <a:srgbClr val="FF0000"/>
                </a:solidFill>
              </a:rPr>
              <a:t>КУРИКУЛЯРНА ДІЯЛЬНІСТЬ</a:t>
            </a:r>
            <a:endParaRPr lang="ru-RU" sz="2400" b="1" dirty="0">
              <a:solidFill>
                <a:srgbClr val="FF0000"/>
              </a:solidFill>
            </a:endParaRPr>
          </a:p>
        </p:txBody>
      </p:sp>
      <p:sp>
        <p:nvSpPr>
          <p:cNvPr id="3" name="Объект 2"/>
          <p:cNvSpPr>
            <a:spLocks noGrp="1"/>
          </p:cNvSpPr>
          <p:nvPr>
            <p:ph idx="1"/>
          </p:nvPr>
        </p:nvSpPr>
        <p:spPr>
          <a:xfrm>
            <a:off x="251520" y="908720"/>
            <a:ext cx="8640960" cy="5688632"/>
          </a:xfrm>
        </p:spPr>
        <p:txBody>
          <a:bodyPr>
            <a:normAutofit/>
          </a:bodyPr>
          <a:lstStyle/>
          <a:p>
            <a:pPr marL="457200" indent="-457200">
              <a:buFont typeface="+mj-lt"/>
              <a:buAutoNum type="arabicPeriod"/>
            </a:pPr>
            <a:r>
              <a:rPr lang="ru-RU" sz="2400" b="1" dirty="0" err="1" smtClean="0"/>
              <a:t>Навчальний</a:t>
            </a:r>
            <a:r>
              <a:rPr lang="ru-RU" sz="2400" b="1" dirty="0" smtClean="0"/>
              <a:t> </a:t>
            </a:r>
            <a:r>
              <a:rPr lang="ru-RU" sz="2400" b="1" dirty="0"/>
              <a:t>курс 1. </a:t>
            </a:r>
            <a:r>
              <a:rPr lang="ru-RU" sz="2400" b="1" dirty="0" err="1"/>
              <a:t>Порівняльна</a:t>
            </a:r>
            <a:r>
              <a:rPr lang="ru-RU" sz="2400" b="1" dirty="0"/>
              <a:t> </a:t>
            </a:r>
            <a:r>
              <a:rPr lang="ru-RU" sz="2400" b="1" dirty="0" err="1"/>
              <a:t>педагогіка</a:t>
            </a:r>
            <a:r>
              <a:rPr lang="ru-RU" sz="2400" b="1" dirty="0"/>
              <a:t> </a:t>
            </a:r>
            <a:r>
              <a:rPr lang="ru-RU" sz="2400" b="1" dirty="0" err="1"/>
              <a:t>вищої</a:t>
            </a:r>
            <a:r>
              <a:rPr lang="ru-RU" sz="2400" b="1" dirty="0"/>
              <a:t> </a:t>
            </a:r>
            <a:r>
              <a:rPr lang="ru-RU" sz="2400" b="1" dirty="0" err="1"/>
              <a:t>школи</a:t>
            </a:r>
            <a:r>
              <a:rPr lang="ru-RU" sz="2400" b="1" dirty="0"/>
              <a:t>: </a:t>
            </a:r>
            <a:r>
              <a:rPr lang="ru-RU" sz="2400" b="1" dirty="0" err="1"/>
              <a:t>національний</a:t>
            </a:r>
            <a:r>
              <a:rPr lang="ru-RU" sz="2400" b="1" dirty="0"/>
              <a:t>, </a:t>
            </a:r>
            <a:r>
              <a:rPr lang="ru-RU" sz="2400" b="1" dirty="0" err="1"/>
              <a:t>європейський</a:t>
            </a:r>
            <a:r>
              <a:rPr lang="ru-RU" sz="2400" b="1" dirty="0"/>
              <a:t> та </a:t>
            </a:r>
            <a:r>
              <a:rPr lang="ru-RU" sz="2400" b="1" dirty="0" err="1"/>
              <a:t>глобальний</a:t>
            </a:r>
            <a:r>
              <a:rPr lang="ru-RU" sz="2400" b="1" dirty="0"/>
              <a:t> </a:t>
            </a:r>
            <a:r>
              <a:rPr lang="ru-RU" sz="2400" b="1" dirty="0" err="1"/>
              <a:t>контексти</a:t>
            </a:r>
            <a:r>
              <a:rPr lang="ru-RU" sz="2400" b="1" dirty="0"/>
              <a:t> (</a:t>
            </a:r>
            <a:r>
              <a:rPr lang="ru-RU" sz="2400" b="1" dirty="0" err="1"/>
              <a:t>викладач</a:t>
            </a:r>
            <a:r>
              <a:rPr lang="ru-RU" sz="2400" b="1" dirty="0"/>
              <a:t> - </a:t>
            </a:r>
            <a:r>
              <a:rPr lang="ru-RU" sz="2400" b="1" dirty="0" err="1"/>
              <a:t>Сбруєва</a:t>
            </a:r>
            <a:r>
              <a:rPr lang="ru-RU" sz="2400" b="1" dirty="0"/>
              <a:t> А.А.) -  30 год.;</a:t>
            </a:r>
          </a:p>
          <a:p>
            <a:pPr marL="457200" indent="-457200">
              <a:buFont typeface="+mj-lt"/>
              <a:buAutoNum type="arabicPeriod"/>
            </a:pPr>
            <a:r>
              <a:rPr lang="ru-RU" sz="2400" b="1" dirty="0"/>
              <a:t> </a:t>
            </a:r>
            <a:r>
              <a:rPr lang="ru-RU" sz="2400" b="1" dirty="0" err="1"/>
              <a:t>Навчальний</a:t>
            </a:r>
            <a:r>
              <a:rPr lang="ru-RU" sz="2400" b="1" dirty="0"/>
              <a:t> курс 2. </a:t>
            </a:r>
            <a:r>
              <a:rPr lang="ru-RU" sz="2400" b="1" dirty="0" err="1"/>
              <a:t>Академічна</a:t>
            </a:r>
            <a:r>
              <a:rPr lang="ru-RU" sz="2400" b="1" dirty="0"/>
              <a:t> культура </a:t>
            </a:r>
            <a:r>
              <a:rPr lang="ru-RU" sz="2400" b="1" dirty="0" err="1"/>
              <a:t>дослідника</a:t>
            </a:r>
            <a:r>
              <a:rPr lang="ru-RU" sz="2400" b="1" dirty="0"/>
              <a:t>: </a:t>
            </a:r>
            <a:r>
              <a:rPr lang="ru-RU" sz="2400" b="1" dirty="0" err="1"/>
              <a:t>європейський</a:t>
            </a:r>
            <a:r>
              <a:rPr lang="ru-RU" sz="2400" b="1" dirty="0"/>
              <a:t> та </a:t>
            </a:r>
            <a:r>
              <a:rPr lang="ru-RU" sz="2400" b="1" dirty="0" err="1"/>
              <a:t>національний</a:t>
            </a:r>
            <a:r>
              <a:rPr lang="ru-RU" sz="2400" b="1" dirty="0"/>
              <a:t> </a:t>
            </a:r>
            <a:r>
              <a:rPr lang="ru-RU" sz="2400" b="1" dirty="0" err="1"/>
              <a:t>досвід</a:t>
            </a:r>
            <a:r>
              <a:rPr lang="ru-RU" sz="2400" b="1" dirty="0"/>
              <a:t> (</a:t>
            </a:r>
            <a:r>
              <a:rPr lang="ru-RU" sz="2400" b="1" dirty="0" err="1"/>
              <a:t>викладач</a:t>
            </a:r>
            <a:r>
              <a:rPr lang="ru-RU" sz="2400" b="1" dirty="0"/>
              <a:t> – </a:t>
            </a:r>
            <a:r>
              <a:rPr lang="ru-RU" sz="2400" b="1" dirty="0" err="1"/>
              <a:t>Семеног</a:t>
            </a:r>
            <a:r>
              <a:rPr lang="ru-RU" sz="2400" b="1" dirty="0"/>
              <a:t> О.М.) – 30 год.;</a:t>
            </a:r>
          </a:p>
          <a:p>
            <a:pPr marL="457200" indent="-457200">
              <a:buFont typeface="+mj-lt"/>
              <a:buAutoNum type="arabicPeriod"/>
            </a:pPr>
            <a:r>
              <a:rPr lang="ru-RU" sz="2400" b="1" dirty="0" err="1"/>
              <a:t>Навчальний</a:t>
            </a:r>
            <a:r>
              <a:rPr lang="ru-RU" sz="2400" b="1" dirty="0"/>
              <a:t> курс. </a:t>
            </a:r>
            <a:r>
              <a:rPr lang="ru-RU" sz="2400" b="1" dirty="0" err="1"/>
              <a:t>Академічне</a:t>
            </a:r>
            <a:r>
              <a:rPr lang="ru-RU" sz="2400" b="1" dirty="0"/>
              <a:t> письмо (</a:t>
            </a:r>
            <a:r>
              <a:rPr lang="ru-RU" sz="2400" b="1" dirty="0" err="1"/>
              <a:t>викладач</a:t>
            </a:r>
            <a:r>
              <a:rPr lang="ru-RU" sz="2400" b="1" dirty="0"/>
              <a:t> – </a:t>
            </a:r>
            <a:r>
              <a:rPr lang="ru-RU" sz="2400" b="1" dirty="0" err="1"/>
              <a:t>Чернякова</a:t>
            </a:r>
            <a:r>
              <a:rPr lang="ru-RU" sz="2400" b="1" dirty="0"/>
              <a:t> Ж.Ю.) – 30 год.; </a:t>
            </a:r>
          </a:p>
          <a:p>
            <a:pPr marL="457200" indent="-457200">
              <a:buFont typeface="+mj-lt"/>
              <a:buAutoNum type="arabicPeriod"/>
            </a:pPr>
            <a:r>
              <a:rPr lang="ru-RU" sz="2400" b="1" dirty="0" err="1" smtClean="0"/>
              <a:t>Навчальний</a:t>
            </a:r>
            <a:r>
              <a:rPr lang="ru-RU" sz="2400" b="1" dirty="0" smtClean="0"/>
              <a:t> </a:t>
            </a:r>
            <a:r>
              <a:rPr lang="ru-RU" sz="2400" b="1" dirty="0"/>
              <a:t>курс 4. </a:t>
            </a:r>
            <a:r>
              <a:rPr lang="ru-RU" sz="2400" b="1" dirty="0" smtClean="0"/>
              <a:t>Культура </a:t>
            </a:r>
            <a:r>
              <a:rPr lang="ru-RU" sz="2400" b="1" dirty="0" err="1"/>
              <a:t>наукового</a:t>
            </a:r>
            <a:r>
              <a:rPr lang="ru-RU" sz="2400" b="1" dirty="0"/>
              <a:t> </a:t>
            </a:r>
            <a:r>
              <a:rPr lang="ru-RU" sz="2400" b="1" dirty="0" err="1"/>
              <a:t>наставництва</a:t>
            </a:r>
            <a:r>
              <a:rPr lang="ru-RU" sz="2400" b="1" dirty="0"/>
              <a:t> (</a:t>
            </a:r>
            <a:r>
              <a:rPr lang="ru-RU" sz="2400" b="1" dirty="0" err="1"/>
              <a:t>викладач</a:t>
            </a:r>
            <a:r>
              <a:rPr lang="ru-RU" sz="2400" b="1" dirty="0"/>
              <a:t> - </a:t>
            </a:r>
            <a:r>
              <a:rPr lang="ru-RU" sz="2400" b="1" dirty="0" err="1"/>
              <a:t>Семеног</a:t>
            </a:r>
            <a:r>
              <a:rPr lang="ru-RU" sz="2400" b="1" dirty="0"/>
              <a:t> О.М.) – 10 год.; </a:t>
            </a:r>
          </a:p>
          <a:p>
            <a:pPr marL="457200" indent="-457200">
              <a:buFont typeface="+mj-lt"/>
              <a:buAutoNum type="arabicPeriod"/>
            </a:pPr>
            <a:r>
              <a:rPr lang="ru-RU" sz="2400" b="1" dirty="0" err="1"/>
              <a:t>Навчальний</a:t>
            </a:r>
            <a:r>
              <a:rPr lang="ru-RU" sz="2400" b="1" dirty="0"/>
              <a:t> курс 5. </a:t>
            </a:r>
            <a:r>
              <a:rPr lang="ru-RU" sz="2400" b="1" dirty="0" err="1"/>
              <a:t>Докторський</a:t>
            </a:r>
            <a:r>
              <a:rPr lang="ru-RU" sz="2400" b="1" dirty="0"/>
              <a:t> </a:t>
            </a:r>
            <a:r>
              <a:rPr lang="ru-RU" sz="2400" b="1" dirty="0" err="1"/>
              <a:t>семінар</a:t>
            </a:r>
            <a:r>
              <a:rPr lang="ru-RU" sz="2400" b="1" dirty="0"/>
              <a:t>: </a:t>
            </a:r>
            <a:r>
              <a:rPr lang="ru-RU" sz="2400" b="1" dirty="0" err="1"/>
              <a:t>моніторинг</a:t>
            </a:r>
            <a:r>
              <a:rPr lang="ru-RU" sz="2400" b="1" dirty="0"/>
              <a:t> </a:t>
            </a:r>
            <a:r>
              <a:rPr lang="ru-RU" sz="2400" b="1" dirty="0" err="1"/>
              <a:t>якості</a:t>
            </a:r>
            <a:r>
              <a:rPr lang="ru-RU" sz="2400" b="1" dirty="0"/>
              <a:t> </a:t>
            </a:r>
            <a:r>
              <a:rPr lang="ru-RU" sz="2400" b="1" dirty="0" err="1" smtClean="0"/>
              <a:t>дослідження</a:t>
            </a:r>
            <a:r>
              <a:rPr lang="ru-RU" sz="2400" b="1" dirty="0" smtClean="0"/>
              <a:t> (</a:t>
            </a:r>
            <a:r>
              <a:rPr lang="ru-RU" sz="2400" b="1" dirty="0" err="1"/>
              <a:t>викладач</a:t>
            </a:r>
            <a:r>
              <a:rPr lang="ru-RU" sz="2400" b="1" dirty="0"/>
              <a:t> - </a:t>
            </a:r>
            <a:r>
              <a:rPr lang="ru-RU" sz="2400" b="1" dirty="0" err="1"/>
              <a:t>Сбруєва</a:t>
            </a:r>
            <a:r>
              <a:rPr lang="ru-RU" sz="2400" b="1" dirty="0"/>
              <a:t> А.А.) – 10 </a:t>
            </a:r>
            <a:r>
              <a:rPr lang="ru-RU" sz="2400" b="1" dirty="0" smtClean="0"/>
              <a:t>год</a:t>
            </a:r>
            <a:r>
              <a:rPr lang="ru-RU" sz="2400" dirty="0" smtClean="0"/>
              <a:t>.</a:t>
            </a:r>
            <a:endParaRPr lang="ru-RU" sz="2400" dirty="0"/>
          </a:p>
        </p:txBody>
      </p:sp>
    </p:spTree>
    <p:extLst>
      <p:ext uri="{BB962C8B-B14F-4D97-AF65-F5344CB8AC3E}">
        <p14:creationId xmlns:p14="http://schemas.microsoft.com/office/powerpoint/2010/main" val="19202714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rmAutofit/>
          </a:bodyPr>
          <a:lstStyle/>
          <a:p>
            <a:r>
              <a:rPr lang="uk-UA" sz="2400" b="1" dirty="0">
                <a:solidFill>
                  <a:srgbClr val="7030A0"/>
                </a:solidFill>
              </a:rPr>
              <a:t>ЗМІСТ МОДУЛЯ: </a:t>
            </a:r>
            <a:r>
              <a:rPr lang="uk-UA" sz="2400" b="1" dirty="0" smtClean="0">
                <a:solidFill>
                  <a:srgbClr val="FF0000"/>
                </a:solidFill>
              </a:rPr>
              <a:t>ЕКСТРАКУРИКУЛЯРНА </a:t>
            </a:r>
            <a:r>
              <a:rPr lang="uk-UA" sz="2400" b="1" dirty="0">
                <a:solidFill>
                  <a:srgbClr val="FF0000"/>
                </a:solidFill>
              </a:rPr>
              <a:t>ДІЯЛЬНІСТЬ</a:t>
            </a:r>
            <a:endParaRPr lang="ru-RU" sz="2400" dirty="0"/>
          </a:p>
        </p:txBody>
      </p:sp>
      <p:sp>
        <p:nvSpPr>
          <p:cNvPr id="3" name="Объект 2"/>
          <p:cNvSpPr>
            <a:spLocks noGrp="1"/>
          </p:cNvSpPr>
          <p:nvPr>
            <p:ph idx="1"/>
          </p:nvPr>
        </p:nvSpPr>
        <p:spPr>
          <a:xfrm>
            <a:off x="179512" y="908720"/>
            <a:ext cx="8784976" cy="5760640"/>
          </a:xfrm>
        </p:spPr>
        <p:txBody>
          <a:bodyPr>
            <a:normAutofit fontScale="85000" lnSpcReduction="20000"/>
          </a:bodyPr>
          <a:lstStyle/>
          <a:p>
            <a:pPr marL="0" indent="0">
              <a:spcBef>
                <a:spcPts val="0"/>
              </a:spcBef>
              <a:buNone/>
            </a:pPr>
            <a:r>
              <a:rPr lang="uk-UA" sz="2600" b="1" dirty="0" smtClean="0">
                <a:solidFill>
                  <a:srgbClr val="FF0000"/>
                </a:solidFill>
              </a:rPr>
              <a:t>Щорічна організація наукових заходів міжнародного, всеукраїнського та інституційного рівнів.</a:t>
            </a:r>
            <a:endParaRPr lang="uk-UA" sz="2600" b="1" dirty="0">
              <a:solidFill>
                <a:srgbClr val="FF0000"/>
              </a:solidFill>
            </a:endParaRPr>
          </a:p>
          <a:p>
            <a:pPr marL="0" indent="0">
              <a:spcBef>
                <a:spcPts val="0"/>
              </a:spcBef>
              <a:buNone/>
            </a:pPr>
            <a:r>
              <a:rPr lang="uk-UA" sz="2600" b="1" dirty="0">
                <a:solidFill>
                  <a:srgbClr val="00B050"/>
                </a:solidFill>
              </a:rPr>
              <a:t>Міжнародні конференції:</a:t>
            </a:r>
          </a:p>
          <a:p>
            <a:pPr marL="0" indent="0">
              <a:spcBef>
                <a:spcPts val="0"/>
              </a:spcBef>
              <a:buNone/>
            </a:pPr>
            <a:r>
              <a:rPr lang="uk-UA" sz="2600" dirty="0" smtClean="0"/>
              <a:t>1. «</a:t>
            </a:r>
            <a:r>
              <a:rPr lang="uk-UA" sz="2600" b="1" dirty="0" smtClean="0"/>
              <a:t>Інноваційний </a:t>
            </a:r>
            <a:r>
              <a:rPr lang="uk-UA" sz="2600" b="1" dirty="0"/>
              <a:t>розвиток вищої освіти: глобальний, європейський та національний виміри змін» </a:t>
            </a:r>
            <a:r>
              <a:rPr lang="uk-UA" sz="2600" b="1" dirty="0" smtClean="0"/>
              <a:t>(2019 , 2020, 2021 рр.);</a:t>
            </a:r>
            <a:endParaRPr lang="uk-UA" sz="2600" b="1" dirty="0"/>
          </a:p>
          <a:p>
            <a:pPr marL="0" indent="0">
              <a:spcBef>
                <a:spcPts val="0"/>
              </a:spcBef>
              <a:buNone/>
            </a:pPr>
            <a:r>
              <a:rPr lang="uk-UA" sz="2600" b="1" dirty="0"/>
              <a:t>2</a:t>
            </a:r>
            <a:r>
              <a:rPr lang="uk-UA" sz="2600" b="1" dirty="0" smtClean="0"/>
              <a:t>.</a:t>
            </a:r>
            <a:r>
              <a:rPr lang="ru-RU" sz="2600" dirty="0" smtClean="0"/>
              <a:t> </a:t>
            </a:r>
            <a:r>
              <a:rPr lang="ru-RU" sz="2600" b="1" dirty="0"/>
              <a:t>«</a:t>
            </a:r>
            <a:r>
              <a:rPr lang="ru-RU" sz="2600" b="1" dirty="0" err="1"/>
              <a:t>Європейський</a:t>
            </a:r>
            <a:r>
              <a:rPr lang="ru-RU" sz="2600" b="1" dirty="0"/>
              <a:t> </a:t>
            </a:r>
            <a:r>
              <a:rPr lang="ru-RU" sz="2600" b="1" dirty="0" err="1"/>
              <a:t>університет</a:t>
            </a:r>
            <a:r>
              <a:rPr lang="ru-RU" sz="2600" b="1" dirty="0"/>
              <a:t>: </a:t>
            </a:r>
            <a:r>
              <a:rPr lang="ru-RU" sz="2600" b="1" dirty="0" err="1"/>
              <a:t>імідж</a:t>
            </a:r>
            <a:r>
              <a:rPr lang="ru-RU" sz="2600" b="1" dirty="0"/>
              <a:t>, </a:t>
            </a:r>
            <a:r>
              <a:rPr lang="ru-RU" sz="2600" b="1" dirty="0" err="1"/>
              <a:t>мобільність</a:t>
            </a:r>
            <a:r>
              <a:rPr lang="ru-RU" sz="2600" b="1" dirty="0"/>
              <a:t> та </a:t>
            </a:r>
            <a:r>
              <a:rPr lang="ru-RU" sz="2600" b="1" dirty="0" err="1"/>
              <a:t>соціальні</a:t>
            </a:r>
            <a:r>
              <a:rPr lang="ru-RU" sz="2600" b="1" dirty="0"/>
              <a:t> </a:t>
            </a:r>
            <a:r>
              <a:rPr lang="ru-RU" sz="2600" b="1" dirty="0" err="1"/>
              <a:t>перспективи</a:t>
            </a:r>
            <a:r>
              <a:rPr lang="ru-RU" sz="2600" b="1" dirty="0"/>
              <a:t>» </a:t>
            </a:r>
            <a:r>
              <a:rPr lang="ru-RU" sz="2600" b="1" dirty="0" smtClean="0"/>
              <a:t>(2019, 2020, 2021 </a:t>
            </a:r>
            <a:r>
              <a:rPr lang="ru-RU" sz="2600" b="1" dirty="0" err="1" smtClean="0"/>
              <a:t>рр</a:t>
            </a:r>
            <a:r>
              <a:rPr lang="ru-RU" sz="2600" b="1" dirty="0"/>
              <a:t>.</a:t>
            </a:r>
            <a:r>
              <a:rPr lang="ru-RU" sz="2600" dirty="0"/>
              <a:t>);</a:t>
            </a:r>
          </a:p>
          <a:p>
            <a:pPr marL="0" indent="0">
              <a:spcBef>
                <a:spcPts val="0"/>
              </a:spcBef>
              <a:buNone/>
            </a:pPr>
            <a:r>
              <a:rPr lang="ru-RU" sz="2600" b="1" dirty="0" smtClean="0"/>
              <a:t>3. «</a:t>
            </a:r>
            <a:r>
              <a:rPr lang="ru-RU" sz="2600" b="1" dirty="0" err="1" smtClean="0"/>
              <a:t>Академічна</a:t>
            </a:r>
            <a:r>
              <a:rPr lang="ru-RU" sz="2600" b="1" dirty="0" smtClean="0"/>
              <a:t> </a:t>
            </a:r>
            <a:r>
              <a:rPr lang="ru-RU" sz="2600" b="1" dirty="0"/>
              <a:t>культура </a:t>
            </a:r>
            <a:r>
              <a:rPr lang="ru-RU" sz="2600" b="1" dirty="0" err="1"/>
              <a:t>дослідника</a:t>
            </a:r>
            <a:r>
              <a:rPr lang="ru-RU" sz="2600" b="1" dirty="0"/>
              <a:t>» </a:t>
            </a:r>
            <a:r>
              <a:rPr lang="ru-RU" sz="2600" b="1" dirty="0" smtClean="0"/>
              <a:t>(2019, 2020, 2021 </a:t>
            </a:r>
            <a:r>
              <a:rPr lang="ru-RU" sz="2600" b="1" dirty="0"/>
              <a:t>р</a:t>
            </a:r>
            <a:r>
              <a:rPr lang="ru-RU" sz="2600" b="1" dirty="0" smtClean="0"/>
              <a:t>.);</a:t>
            </a:r>
          </a:p>
          <a:p>
            <a:pPr marL="0" indent="0">
              <a:spcBef>
                <a:spcPts val="0"/>
              </a:spcBef>
              <a:buNone/>
            </a:pPr>
            <a:r>
              <a:rPr lang="uk-UA" sz="2600" b="1" dirty="0" smtClean="0"/>
              <a:t>4.</a:t>
            </a:r>
            <a:r>
              <a:rPr lang="ru-RU" sz="2600" b="1" dirty="0"/>
              <a:t> «</a:t>
            </a:r>
            <a:r>
              <a:rPr lang="ru-RU" sz="2600" b="1" dirty="0" err="1"/>
              <a:t>Освіта</a:t>
            </a:r>
            <a:r>
              <a:rPr lang="ru-RU" sz="2600" b="1" dirty="0"/>
              <a:t> для ХХІ </a:t>
            </a:r>
            <a:r>
              <a:rPr lang="ru-RU" sz="2600" b="1" dirty="0" err="1"/>
              <a:t>століття</a:t>
            </a:r>
            <a:r>
              <a:rPr lang="ru-RU" sz="2600" b="1" dirty="0"/>
              <a:t>: </a:t>
            </a:r>
            <a:r>
              <a:rPr lang="ru-RU" sz="2600" b="1" dirty="0" err="1"/>
              <a:t>виклики</a:t>
            </a:r>
            <a:r>
              <a:rPr lang="ru-RU" sz="2600" b="1" dirty="0"/>
              <a:t>, </a:t>
            </a:r>
            <a:r>
              <a:rPr lang="ru-RU" sz="2600" b="1" dirty="0" err="1"/>
              <a:t>проблеми</a:t>
            </a:r>
            <a:r>
              <a:rPr lang="ru-RU" sz="2600" b="1" dirty="0"/>
              <a:t>, </a:t>
            </a:r>
            <a:r>
              <a:rPr lang="ru-RU" sz="2600" b="1" dirty="0" err="1"/>
              <a:t>перспективи</a:t>
            </a:r>
            <a:r>
              <a:rPr lang="ru-RU" sz="2600" b="1" dirty="0" smtClean="0"/>
              <a:t>»</a:t>
            </a:r>
            <a:r>
              <a:rPr lang="en-US" sz="2600" b="1" dirty="0" smtClean="0"/>
              <a:t> (2019</a:t>
            </a:r>
            <a:r>
              <a:rPr lang="uk-UA" sz="2600" b="1" dirty="0" smtClean="0"/>
              <a:t>,</a:t>
            </a:r>
            <a:r>
              <a:rPr lang="en-US" sz="2600" b="1" dirty="0" smtClean="0"/>
              <a:t> 2020 </a:t>
            </a:r>
            <a:r>
              <a:rPr lang="uk-UA" sz="2600" b="1" dirty="0" smtClean="0"/>
              <a:t> </a:t>
            </a:r>
            <a:r>
              <a:rPr lang="uk-UA" sz="2600" b="1" dirty="0" err="1" smtClean="0"/>
              <a:t>рр</a:t>
            </a:r>
            <a:r>
              <a:rPr lang="en-US" sz="2600" b="1" dirty="0" smtClean="0"/>
              <a:t>)</a:t>
            </a:r>
            <a:endParaRPr lang="ru-RU" sz="2600" b="1" dirty="0"/>
          </a:p>
          <a:p>
            <a:pPr marL="0" indent="0">
              <a:spcBef>
                <a:spcPts val="0"/>
              </a:spcBef>
              <a:buNone/>
            </a:pPr>
            <a:r>
              <a:rPr lang="uk-UA" sz="2600" b="1" dirty="0">
                <a:solidFill>
                  <a:srgbClr val="00B050"/>
                </a:solidFill>
              </a:rPr>
              <a:t>Всеукраїнські семінари:</a:t>
            </a:r>
          </a:p>
          <a:p>
            <a:pPr marL="0" indent="0">
              <a:spcBef>
                <a:spcPts val="0"/>
              </a:spcBef>
              <a:buNone/>
            </a:pPr>
            <a:r>
              <a:rPr lang="uk-UA" sz="2600" b="1" dirty="0" smtClean="0"/>
              <a:t>1. </a:t>
            </a:r>
            <a:r>
              <a:rPr lang="uk-UA" sz="2600" b="1" spc="-20" dirty="0"/>
              <a:t>«</a:t>
            </a:r>
            <a:r>
              <a:rPr lang="ru-RU" sz="2600" b="1" spc="-20" dirty="0" err="1"/>
              <a:t>Компаративістика</a:t>
            </a:r>
            <a:r>
              <a:rPr lang="ru-RU" sz="2600" b="1" spc="-20" dirty="0"/>
              <a:t> в </a:t>
            </a:r>
            <a:r>
              <a:rPr lang="ru-RU" sz="2600" b="1" spc="-20" dirty="0" err="1"/>
              <a:t>педагогічній</a:t>
            </a:r>
            <a:r>
              <a:rPr lang="ru-RU" sz="2600" b="1" spc="-20" dirty="0"/>
              <a:t> </a:t>
            </a:r>
            <a:r>
              <a:rPr lang="ru-RU" sz="2600" b="1" spc="-20" dirty="0" err="1"/>
              <a:t>освіті</a:t>
            </a:r>
            <a:r>
              <a:rPr lang="ru-RU" sz="2600" b="1" spc="-20" dirty="0"/>
              <a:t>  і </a:t>
            </a:r>
            <a:r>
              <a:rPr lang="ru-RU" sz="2600" b="1" spc="-20" dirty="0" err="1"/>
              <a:t>освіті</a:t>
            </a:r>
            <a:r>
              <a:rPr lang="ru-RU" sz="2600" b="1" spc="-20" dirty="0"/>
              <a:t> </a:t>
            </a:r>
            <a:r>
              <a:rPr lang="ru-RU" sz="2600" b="1" spc="-20" dirty="0" err="1"/>
              <a:t>дорослих</a:t>
            </a:r>
            <a:r>
              <a:rPr lang="ru-RU" sz="2600" spc="-20" dirty="0"/>
              <a:t>» </a:t>
            </a:r>
            <a:r>
              <a:rPr lang="ru-RU" sz="2600" b="1" spc="-20" dirty="0" smtClean="0"/>
              <a:t>(2018, 2019, 2020);</a:t>
            </a:r>
            <a:endParaRPr lang="ru-RU" sz="2600" b="1" spc="-20" dirty="0"/>
          </a:p>
          <a:p>
            <a:pPr marL="0" indent="0">
              <a:spcBef>
                <a:spcPts val="0"/>
              </a:spcBef>
              <a:buNone/>
            </a:pPr>
            <a:r>
              <a:rPr lang="uk-UA" sz="2600" b="1" dirty="0" smtClean="0"/>
              <a:t>2.</a:t>
            </a:r>
            <a:r>
              <a:rPr lang="ru-RU" sz="2600" b="1" dirty="0" smtClean="0"/>
              <a:t> </a:t>
            </a:r>
            <a:r>
              <a:rPr lang="ru-RU" sz="2600" b="1" dirty="0"/>
              <a:t>«</a:t>
            </a:r>
            <a:r>
              <a:rPr lang="ru-RU" sz="2600" b="1" dirty="0" err="1"/>
              <a:t>Формування</a:t>
            </a:r>
            <a:r>
              <a:rPr lang="ru-RU" sz="2600" b="1" dirty="0"/>
              <a:t> основ </a:t>
            </a:r>
            <a:r>
              <a:rPr lang="ru-RU" sz="2600" b="1" dirty="0" err="1"/>
              <a:t>академічної</a:t>
            </a:r>
            <a:r>
              <a:rPr lang="ru-RU" sz="2600" b="1" dirty="0"/>
              <a:t> </a:t>
            </a:r>
            <a:r>
              <a:rPr lang="ru-RU" sz="2600" b="1" dirty="0" err="1"/>
              <a:t>культури</a:t>
            </a:r>
            <a:r>
              <a:rPr lang="ru-RU" sz="2600" b="1" dirty="0"/>
              <a:t> </a:t>
            </a:r>
            <a:r>
              <a:rPr lang="ru-RU" sz="2600" b="1" dirty="0" err="1"/>
              <a:t>дослідника</a:t>
            </a:r>
            <a:r>
              <a:rPr lang="ru-RU" sz="2600" b="1" dirty="0"/>
              <a:t> у </a:t>
            </a:r>
            <a:r>
              <a:rPr lang="ru-RU" sz="2600" b="1" dirty="0" err="1"/>
              <a:t>вимірах</a:t>
            </a:r>
            <a:r>
              <a:rPr lang="ru-RU" sz="2600" b="1" dirty="0"/>
              <a:t> </a:t>
            </a:r>
            <a:r>
              <a:rPr lang="ru-RU" sz="2600" b="1" dirty="0" err="1"/>
              <a:t>педагогічної</a:t>
            </a:r>
            <a:r>
              <a:rPr lang="ru-RU" sz="2600" b="1" dirty="0"/>
              <a:t> </a:t>
            </a:r>
            <a:r>
              <a:rPr lang="ru-RU" sz="2600" b="1" dirty="0" err="1"/>
              <a:t>взаємодії</a:t>
            </a:r>
            <a:r>
              <a:rPr lang="ru-RU" sz="2600" b="1" dirty="0"/>
              <a:t>» </a:t>
            </a:r>
            <a:r>
              <a:rPr lang="ru-RU" sz="2600" b="1" dirty="0" smtClean="0"/>
              <a:t>(2019, 2020, 2021 </a:t>
            </a:r>
            <a:r>
              <a:rPr lang="ru-RU" sz="2600" b="1" dirty="0" err="1" smtClean="0"/>
              <a:t>рр</a:t>
            </a:r>
            <a:r>
              <a:rPr lang="ru-RU" sz="2600" b="1" dirty="0" smtClean="0"/>
              <a:t>).</a:t>
            </a:r>
          </a:p>
          <a:p>
            <a:pPr marL="0" indent="0">
              <a:spcBef>
                <a:spcPts val="0"/>
              </a:spcBef>
              <a:buNone/>
            </a:pPr>
            <a:r>
              <a:rPr lang="uk-UA" sz="2600" b="1" dirty="0" smtClean="0">
                <a:solidFill>
                  <a:srgbClr val="00B050"/>
                </a:solidFill>
              </a:rPr>
              <a:t>Університетські та кафедральні наукові заходи</a:t>
            </a:r>
            <a:r>
              <a:rPr lang="uk-UA" sz="2600" b="1" dirty="0" smtClean="0"/>
              <a:t>:</a:t>
            </a:r>
          </a:p>
          <a:p>
            <a:pPr marL="457200" indent="-457200">
              <a:spcBef>
                <a:spcPts val="0"/>
              </a:spcBef>
              <a:buAutoNum type="arabicPeriod"/>
            </a:pPr>
            <a:r>
              <a:rPr lang="uk-UA" sz="2600" b="1" dirty="0" smtClean="0"/>
              <a:t>Методологічні семінари кафедри (2019, 2020, 2021);</a:t>
            </a:r>
          </a:p>
          <a:p>
            <a:pPr marL="457200" indent="-457200">
              <a:spcBef>
                <a:spcPts val="0"/>
              </a:spcBef>
              <a:buAutoNum type="arabicPeriod"/>
            </a:pPr>
            <a:r>
              <a:rPr lang="uk-UA" sz="2600" b="1" dirty="0" smtClean="0"/>
              <a:t>Наукові семінари (попередні захисти дисертаційних робіт аспірантів) (відповідно до графіку навчання аспіранта).</a:t>
            </a:r>
          </a:p>
          <a:p>
            <a:pPr marL="457200" indent="-457200">
              <a:spcBef>
                <a:spcPts val="0"/>
              </a:spcBef>
              <a:buAutoNum type="arabicPeriod"/>
            </a:pPr>
            <a:endParaRPr lang="uk-UA" sz="2000" b="1" dirty="0"/>
          </a:p>
          <a:p>
            <a:endParaRPr lang="ru-RU" sz="2000" dirty="0"/>
          </a:p>
        </p:txBody>
      </p:sp>
    </p:spTree>
    <p:extLst>
      <p:ext uri="{BB962C8B-B14F-4D97-AF65-F5344CB8AC3E}">
        <p14:creationId xmlns:p14="http://schemas.microsoft.com/office/powerpoint/2010/main" val="5325542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88640"/>
            <a:ext cx="8496944" cy="1143000"/>
          </a:xfrm>
        </p:spPr>
        <p:txBody>
          <a:bodyPr>
            <a:normAutofit/>
          </a:bodyPr>
          <a:lstStyle/>
          <a:p>
            <a:r>
              <a:rPr lang="uk-UA" sz="2400" b="1" dirty="0" smtClean="0">
                <a:solidFill>
                  <a:srgbClr val="7030A0"/>
                </a:solidFill>
              </a:rPr>
              <a:t>ТЕМИ  НАУКОВИХ ДОСЛІДЖЕНЬ АСПІРАНТІВ </a:t>
            </a:r>
            <a:r>
              <a:rPr lang="uk-UA" sz="2400" b="1" dirty="0" err="1" smtClean="0">
                <a:solidFill>
                  <a:srgbClr val="7030A0"/>
                </a:solidFill>
              </a:rPr>
              <a:t>СумДПУ</a:t>
            </a:r>
            <a:r>
              <a:rPr lang="uk-UA" sz="2400" b="1" dirty="0" smtClean="0">
                <a:solidFill>
                  <a:srgbClr val="7030A0"/>
                </a:solidFill>
              </a:rPr>
              <a:t/>
            </a:r>
            <a:br>
              <a:rPr lang="uk-UA" sz="2400" b="1" dirty="0" smtClean="0">
                <a:solidFill>
                  <a:srgbClr val="7030A0"/>
                </a:solidFill>
              </a:rPr>
            </a:br>
            <a:r>
              <a:rPr lang="uk-UA" sz="2400" b="1" dirty="0" smtClean="0">
                <a:solidFill>
                  <a:srgbClr val="7030A0"/>
                </a:solidFill>
              </a:rPr>
              <a:t>ЄВРОПОЗНАВЧОЇ СПРЯМОВАНОСТІ</a:t>
            </a:r>
            <a:endParaRPr lang="ru-RU" sz="2400" b="1" dirty="0">
              <a:solidFill>
                <a:srgbClr val="7030A0"/>
              </a:solidFill>
            </a:endParaRPr>
          </a:p>
        </p:txBody>
      </p:sp>
      <p:sp>
        <p:nvSpPr>
          <p:cNvPr id="3" name="Объект 2"/>
          <p:cNvSpPr>
            <a:spLocks noGrp="1"/>
          </p:cNvSpPr>
          <p:nvPr>
            <p:ph idx="1"/>
          </p:nvPr>
        </p:nvSpPr>
        <p:spPr>
          <a:xfrm>
            <a:off x="251520" y="1340768"/>
            <a:ext cx="8712968" cy="4785395"/>
          </a:xfrm>
        </p:spPr>
        <p:txBody>
          <a:bodyPr>
            <a:normAutofit/>
          </a:bodyPr>
          <a:lstStyle/>
          <a:p>
            <a:pPr marL="0" lvl="2" indent="0">
              <a:buNone/>
            </a:pPr>
            <a:r>
              <a:rPr lang="uk-UA" sz="2200" b="1" dirty="0" smtClean="0"/>
              <a:t>Дисертації на здобуття наукового ступеня кандидата та доктора філософії, </a:t>
            </a:r>
            <a:r>
              <a:rPr lang="uk-UA" sz="2200" b="1" dirty="0" smtClean="0">
                <a:solidFill>
                  <a:srgbClr val="7030A0"/>
                </a:solidFill>
              </a:rPr>
              <a:t>захищені у 2018 – 2021 рр.</a:t>
            </a:r>
          </a:p>
          <a:p>
            <a:pPr marL="457200" lvl="2" indent="-457200">
              <a:buFont typeface="+mj-lt"/>
              <a:buAutoNum type="arabicPeriod"/>
            </a:pPr>
            <a:r>
              <a:rPr lang="uk-UA" sz="2200" dirty="0" smtClean="0"/>
              <a:t>Єременко І.В. </a:t>
            </a:r>
            <a:r>
              <a:rPr lang="ru-RU" sz="2200" b="1" dirty="0" smtClean="0"/>
              <a:t>«</a:t>
            </a:r>
            <a:r>
              <a:rPr lang="ru-RU" sz="2200" b="1" dirty="0" err="1" smtClean="0"/>
              <a:t>Тенденції</a:t>
            </a:r>
            <a:r>
              <a:rPr lang="ru-RU" sz="2200" b="1" dirty="0" smtClean="0"/>
              <a:t> </a:t>
            </a:r>
            <a:r>
              <a:rPr lang="ru-RU" sz="2200" b="1" dirty="0" err="1" smtClean="0"/>
              <a:t>інтернаціоналізації</a:t>
            </a:r>
            <a:r>
              <a:rPr lang="ru-RU" sz="2200" b="1" dirty="0" smtClean="0"/>
              <a:t> </a:t>
            </a:r>
            <a:r>
              <a:rPr lang="ru-RU" sz="2200" b="1" dirty="0" err="1" smtClean="0"/>
              <a:t>забезпечення</a:t>
            </a:r>
            <a:r>
              <a:rPr lang="ru-RU" sz="2200" b="1" dirty="0" smtClean="0"/>
              <a:t> </a:t>
            </a:r>
            <a:r>
              <a:rPr lang="ru-RU" sz="2200" b="1" dirty="0" err="1" smtClean="0"/>
              <a:t>якості</a:t>
            </a:r>
            <a:r>
              <a:rPr lang="ru-RU" sz="2200" b="1" dirty="0" smtClean="0"/>
              <a:t> у </a:t>
            </a:r>
            <a:r>
              <a:rPr lang="ru-RU" sz="2200" b="1" dirty="0" err="1" smtClean="0"/>
              <a:t>Європейському</a:t>
            </a:r>
            <a:r>
              <a:rPr lang="ru-RU" sz="2200" b="1" dirty="0" smtClean="0"/>
              <a:t> </a:t>
            </a:r>
            <a:r>
              <a:rPr lang="ru-RU" sz="2200" b="1" dirty="0" err="1" smtClean="0"/>
              <a:t>просторі</a:t>
            </a:r>
            <a:r>
              <a:rPr lang="ru-RU" sz="2200" b="1" dirty="0" smtClean="0"/>
              <a:t> </a:t>
            </a:r>
            <a:r>
              <a:rPr lang="ru-RU" sz="2200" b="1" dirty="0" err="1" smtClean="0"/>
              <a:t>вищої</a:t>
            </a:r>
            <a:r>
              <a:rPr lang="ru-RU" sz="2200" b="1" dirty="0" smtClean="0"/>
              <a:t> </a:t>
            </a:r>
            <a:r>
              <a:rPr lang="ru-RU" sz="2200" b="1" dirty="0" err="1" smtClean="0"/>
              <a:t>освіти</a:t>
            </a:r>
            <a:r>
              <a:rPr lang="ru-RU" sz="2200" b="1" dirty="0" smtClean="0"/>
              <a:t>»</a:t>
            </a:r>
            <a:r>
              <a:rPr lang="uk-UA" sz="2200" dirty="0" smtClean="0"/>
              <a:t>;</a:t>
            </a:r>
          </a:p>
          <a:p>
            <a:pPr marL="457200" lvl="2" indent="-457200">
              <a:buFont typeface="+mj-lt"/>
              <a:buAutoNum type="arabicPeriod"/>
            </a:pPr>
            <a:r>
              <a:rPr lang="ru-RU" sz="2200" dirty="0" err="1" smtClean="0"/>
              <a:t>Тарабан</a:t>
            </a:r>
            <a:r>
              <a:rPr lang="ru-RU" sz="2200" dirty="0" smtClean="0"/>
              <a:t> </a:t>
            </a:r>
            <a:r>
              <a:rPr lang="ru-RU" sz="2200" dirty="0"/>
              <a:t>Ю.В. </a:t>
            </a:r>
            <a:r>
              <a:rPr lang="ru-RU" sz="2200" dirty="0" smtClean="0"/>
              <a:t>«</a:t>
            </a:r>
            <a:r>
              <a:rPr lang="ru-RU" sz="2200" b="1" dirty="0" err="1" smtClean="0"/>
              <a:t>Організаційно-педагогічні</a:t>
            </a:r>
            <a:r>
              <a:rPr lang="ru-RU" sz="2200" b="1" dirty="0" smtClean="0"/>
              <a:t> </a:t>
            </a:r>
            <a:r>
              <a:rPr lang="ru-RU" sz="2200" b="1" dirty="0" err="1"/>
              <a:t>основи</a:t>
            </a:r>
            <a:r>
              <a:rPr lang="ru-RU" sz="2200" b="1" dirty="0"/>
              <a:t> </a:t>
            </a:r>
            <a:r>
              <a:rPr lang="ru-RU" sz="2200" b="1" dirty="0" err="1"/>
              <a:t>теологічної</a:t>
            </a:r>
            <a:r>
              <a:rPr lang="ru-RU" sz="2200" b="1" dirty="0"/>
              <a:t> </a:t>
            </a:r>
            <a:r>
              <a:rPr lang="ru-RU" sz="2200" b="1" dirty="0" err="1"/>
              <a:t>освіти</a:t>
            </a:r>
            <a:r>
              <a:rPr lang="ru-RU" sz="2200" b="1" dirty="0"/>
              <a:t> в </a:t>
            </a:r>
            <a:r>
              <a:rPr lang="ru-RU" sz="2200" b="1" dirty="0" err="1"/>
              <a:t>університетах</a:t>
            </a:r>
            <a:r>
              <a:rPr lang="ru-RU" sz="2200" b="1" dirty="0"/>
              <a:t> </a:t>
            </a:r>
            <a:r>
              <a:rPr lang="ru-RU" sz="2200" b="1" dirty="0" err="1" smtClean="0"/>
              <a:t>Німеччини</a:t>
            </a:r>
            <a:r>
              <a:rPr lang="ru-RU" sz="2200" b="1" dirty="0" smtClean="0"/>
              <a:t>»;</a:t>
            </a:r>
            <a:endParaRPr lang="ru-RU" sz="2200" dirty="0"/>
          </a:p>
          <a:p>
            <a:pPr marL="457200" lvl="2" indent="-457200">
              <a:buFont typeface="+mj-lt"/>
              <a:buAutoNum type="arabicPeriod"/>
            </a:pPr>
            <a:r>
              <a:rPr lang="ru-RU" sz="2200" dirty="0" err="1"/>
              <a:t>Чуричканич</a:t>
            </a:r>
            <a:r>
              <a:rPr lang="ru-RU" sz="2200" dirty="0"/>
              <a:t> І. Е. </a:t>
            </a:r>
            <a:r>
              <a:rPr lang="ru-RU" sz="2200" dirty="0" smtClean="0"/>
              <a:t>«</a:t>
            </a:r>
            <a:r>
              <a:rPr lang="ru-RU" sz="2200" b="1" dirty="0" err="1" smtClean="0"/>
              <a:t>Розвиток</a:t>
            </a:r>
            <a:r>
              <a:rPr lang="ru-RU" sz="2200" b="1" dirty="0" smtClean="0"/>
              <a:t> </a:t>
            </a:r>
            <a:r>
              <a:rPr lang="ru-RU" sz="2200" b="1" dirty="0" err="1"/>
              <a:t>теорії</a:t>
            </a:r>
            <a:r>
              <a:rPr lang="ru-RU" sz="2200" b="1" dirty="0"/>
              <a:t> </a:t>
            </a:r>
            <a:r>
              <a:rPr lang="ru-RU" sz="2200" b="1" dirty="0" err="1"/>
              <a:t>когнітивної</a:t>
            </a:r>
            <a:r>
              <a:rPr lang="ru-RU" sz="2200" b="1" dirty="0"/>
              <a:t> </a:t>
            </a:r>
            <a:r>
              <a:rPr lang="ru-RU" sz="2200" b="1" dirty="0" err="1"/>
              <a:t>візуалізації</a:t>
            </a:r>
            <a:r>
              <a:rPr lang="ru-RU" sz="2200" b="1" dirty="0"/>
              <a:t> в </a:t>
            </a:r>
            <a:r>
              <a:rPr lang="ru-RU" sz="2200" b="1" dirty="0" err="1"/>
              <a:t>педагогічній</a:t>
            </a:r>
            <a:r>
              <a:rPr lang="ru-RU" sz="2200" b="1" dirty="0"/>
              <a:t> </a:t>
            </a:r>
            <a:r>
              <a:rPr lang="ru-RU" sz="2200" b="1" dirty="0" err="1"/>
              <a:t>думці</a:t>
            </a:r>
            <a:r>
              <a:rPr lang="ru-RU" sz="2200" b="1" dirty="0"/>
              <a:t> </a:t>
            </a:r>
            <a:r>
              <a:rPr lang="ru-RU" sz="2200" b="1" dirty="0" err="1"/>
              <a:t>Великої</a:t>
            </a:r>
            <a:r>
              <a:rPr lang="ru-RU" sz="2200" b="1" dirty="0"/>
              <a:t> </a:t>
            </a:r>
            <a:r>
              <a:rPr lang="ru-RU" sz="2200" b="1" dirty="0" err="1"/>
              <a:t>Британії</a:t>
            </a:r>
            <a:r>
              <a:rPr lang="ru-RU" sz="2200" b="1" dirty="0"/>
              <a:t> та США (друга половина ХХ – початок ХХІ </a:t>
            </a:r>
            <a:r>
              <a:rPr lang="ru-RU" sz="2200" b="1" dirty="0" err="1"/>
              <a:t>століття</a:t>
            </a:r>
            <a:r>
              <a:rPr lang="ru-RU" sz="2200" dirty="0" smtClean="0"/>
              <a:t>)»;</a:t>
            </a:r>
          </a:p>
          <a:p>
            <a:pPr marL="457200" lvl="2" indent="-457200">
              <a:buFont typeface="+mj-lt"/>
              <a:buAutoNum type="arabicPeriod"/>
            </a:pPr>
            <a:r>
              <a:rPr lang="ru-RU" sz="2200" dirty="0" err="1" smtClean="0"/>
              <a:t>Губіна</a:t>
            </a:r>
            <a:r>
              <a:rPr lang="ru-RU" sz="2200" dirty="0" smtClean="0"/>
              <a:t> О.Ю. </a:t>
            </a:r>
            <a:r>
              <a:rPr lang="ru-RU" sz="2200" b="1" dirty="0" smtClean="0"/>
              <a:t>«</a:t>
            </a:r>
            <a:r>
              <a:rPr lang="ru-RU" sz="2200" b="1" dirty="0" err="1" smtClean="0"/>
              <a:t>Організаційно-педагогічні</a:t>
            </a:r>
            <a:r>
              <a:rPr lang="ru-RU" sz="2200" b="1" dirty="0" smtClean="0"/>
              <a:t> </a:t>
            </a:r>
            <a:r>
              <a:rPr lang="ru-RU" sz="2200" b="1" dirty="0"/>
              <a:t>засади </a:t>
            </a:r>
            <a:r>
              <a:rPr lang="ru-RU" sz="2200" b="1" dirty="0" err="1"/>
              <a:t>відкритої</a:t>
            </a:r>
            <a:r>
              <a:rPr lang="ru-RU" sz="2200" b="1" dirty="0"/>
              <a:t> </a:t>
            </a:r>
            <a:r>
              <a:rPr lang="ru-RU" sz="2200" b="1" dirty="0" err="1"/>
              <a:t>освіти</a:t>
            </a:r>
            <a:r>
              <a:rPr lang="ru-RU" sz="2200" b="1" dirty="0"/>
              <a:t> в </a:t>
            </a:r>
            <a:r>
              <a:rPr lang="ru-RU" sz="2200" b="1" dirty="0" err="1"/>
              <a:t>університетах</a:t>
            </a:r>
            <a:r>
              <a:rPr lang="ru-RU" sz="2200" b="1" dirty="0"/>
              <a:t> </a:t>
            </a:r>
            <a:r>
              <a:rPr lang="ru-RU" sz="2200" b="1" dirty="0" err="1"/>
              <a:t>Великої</a:t>
            </a:r>
            <a:r>
              <a:rPr lang="ru-RU" sz="2200" b="1" dirty="0"/>
              <a:t> </a:t>
            </a:r>
            <a:r>
              <a:rPr lang="ru-RU" sz="2200" b="1" dirty="0" err="1" smtClean="0"/>
              <a:t>Британії</a:t>
            </a:r>
            <a:r>
              <a:rPr lang="ru-RU" sz="2200" b="1" dirty="0" smtClean="0"/>
              <a:t>»;</a:t>
            </a:r>
          </a:p>
          <a:p>
            <a:pPr marL="457200" lvl="2" indent="-457200">
              <a:buFont typeface="+mj-lt"/>
              <a:buAutoNum type="arabicPeriod"/>
            </a:pPr>
            <a:r>
              <a:rPr lang="uk-UA" sz="2200" dirty="0" err="1" smtClean="0"/>
              <a:t>Дацко</a:t>
            </a:r>
            <a:r>
              <a:rPr lang="uk-UA" sz="2200" dirty="0" smtClean="0"/>
              <a:t> О.В. </a:t>
            </a:r>
            <a:r>
              <a:rPr lang="ru-RU" sz="2200" b="1" dirty="0"/>
              <a:t>«</a:t>
            </a:r>
            <a:r>
              <a:rPr lang="ru-RU" sz="2200" b="1" dirty="0" err="1"/>
              <a:t>Діяльність</a:t>
            </a:r>
            <a:r>
              <a:rPr lang="ru-RU" sz="2200" b="1" dirty="0"/>
              <a:t> </a:t>
            </a:r>
            <a:r>
              <a:rPr lang="ru-RU" sz="2200" b="1" dirty="0" err="1"/>
              <a:t>Європейської</a:t>
            </a:r>
            <a:r>
              <a:rPr lang="ru-RU" sz="2200" b="1" dirty="0"/>
              <a:t> </a:t>
            </a:r>
            <a:r>
              <a:rPr lang="ru-RU" sz="2200" b="1" dirty="0" err="1"/>
              <a:t>асоціації</a:t>
            </a:r>
            <a:r>
              <a:rPr lang="ru-RU" sz="2200" b="1" dirty="0"/>
              <a:t> </a:t>
            </a:r>
            <a:r>
              <a:rPr lang="ru-RU" sz="2200" b="1" dirty="0" err="1"/>
              <a:t>університетів</a:t>
            </a:r>
            <a:r>
              <a:rPr lang="ru-RU" sz="2200" b="1" dirty="0"/>
              <a:t> у </a:t>
            </a:r>
            <a:r>
              <a:rPr lang="ru-RU" sz="2200" b="1" dirty="0" err="1"/>
              <a:t>контексті</a:t>
            </a:r>
            <a:r>
              <a:rPr lang="ru-RU" sz="2200" b="1" dirty="0"/>
              <a:t> </a:t>
            </a:r>
            <a:r>
              <a:rPr lang="ru-RU" sz="2200" b="1" dirty="0" err="1"/>
              <a:t>формування</a:t>
            </a:r>
            <a:r>
              <a:rPr lang="ru-RU" sz="2200" b="1" dirty="0"/>
              <a:t> </a:t>
            </a:r>
            <a:r>
              <a:rPr lang="ru-RU" sz="2200" b="1" dirty="0" err="1"/>
              <a:t>регіонального</a:t>
            </a:r>
            <a:r>
              <a:rPr lang="ru-RU" sz="2200" b="1" dirty="0"/>
              <a:t> </a:t>
            </a:r>
            <a:r>
              <a:rPr lang="ru-RU" sz="2200" b="1" dirty="0" err="1"/>
              <a:t>освітнього</a:t>
            </a:r>
            <a:r>
              <a:rPr lang="ru-RU" sz="2200" b="1" dirty="0"/>
              <a:t> простору</a:t>
            </a:r>
            <a:r>
              <a:rPr lang="ru-RU" sz="2200" b="1" dirty="0" smtClean="0"/>
              <a:t>»;</a:t>
            </a:r>
            <a:endParaRPr lang="ru-RU" sz="2200" dirty="0"/>
          </a:p>
          <a:p>
            <a:pPr marL="0" lvl="2" indent="0">
              <a:buNone/>
            </a:pPr>
            <a:endParaRPr lang="ru-RU" sz="2000" dirty="0"/>
          </a:p>
        </p:txBody>
      </p:sp>
    </p:spTree>
    <p:extLst>
      <p:ext uri="{BB962C8B-B14F-4D97-AF65-F5344CB8AC3E}">
        <p14:creationId xmlns:p14="http://schemas.microsoft.com/office/powerpoint/2010/main" val="103990514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2704</TotalTime>
  <Words>810</Words>
  <Application>Microsoft Office PowerPoint</Application>
  <PresentationFormat>Экран (4:3)</PresentationFormat>
  <Paragraphs>78</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Тема Office</vt:lpstr>
      <vt:lpstr>VIІ МІЖНАРОДНА  НАУКОВО-ПРАКТИЧНА      КОНФЕРЕНЦІЯ  ІННОВАЦІЙНИЙ РОЗВИТОК  ВИЩОЇ ОСВІТИ: ГЛОБАЛЬНИЙ,  ЄВРОПЕЙСЬКИЙ ТА НАЦІОНАЛЬНИЙ ВИМІРИ ЗМІН  INNOVATIVE DEVELOPMENT  OF HIGHER EDUCATION:  GLOBAL, EUROPEAN  AND NATIONAL  DIMENSIONS OF CHANGE А Сбруєва Досвід реалізації проєкту Еразмус+ Жан Моне Модуль Європеїзація докторських програм у галузі освіти на засадах інтердисциплінарного та інклюзивного підходів  Alina Sbruieva Experience in implementing the project Erasmus+ Jean Monnet Module “Europeanization of doctoral studies in the field of education: interdisciplinary and inclusive approaches” (2021, the20th of  April) )  </vt:lpstr>
      <vt:lpstr>ВИЗНАЧЕННЯ КЛЮЧОВИХ ПОНЯТЬ ТЕМИ</vt:lpstr>
      <vt:lpstr>ВИЗНАЧЕННЯ КЛЮЧОВИХ ПОНЯТЬ ТЕМИ</vt:lpstr>
      <vt:lpstr>МЕТА ТА ЗАВДАННЯ МОДУЛЯ</vt:lpstr>
      <vt:lpstr>Індикатори успішного виконання проєкту</vt:lpstr>
      <vt:lpstr>КОМАНДА ПРОЄКТУ</vt:lpstr>
      <vt:lpstr>ЗМІСТ МОДУЛЯ: КУРИКУЛЯРНА ДІЯЛЬНІСТЬ</vt:lpstr>
      <vt:lpstr>ЗМІСТ МОДУЛЯ: ЕКСТРАКУРИКУЛЯРНА ДІЯЛЬНІСТЬ</vt:lpstr>
      <vt:lpstr>ТЕМИ  НАУКОВИХ ДОСЛІДЖЕНЬ АСПІРАНТІВ СумДПУ ЄВРОПОЗНАВЧОЇ СПРЯМОВАНОСТІ</vt:lpstr>
      <vt:lpstr>Продовжується робота над дисертаційними роботами  європознавчої / глобальної   проблематики</vt:lpstr>
      <vt:lpstr>ДИСЕМІНАЦІЯ  МАТЕРІАЛІВ ПРОЄКТУ</vt:lpstr>
      <vt:lpstr> ДЯКУЮ ЗА УВАГУ Адреса сайту проєкту Жан Моне Модуль «Європеїзація докторських програм у галузі освіти на засадах інтердисциплінарного та інклюзивного підходів» :  https://jmm.sspu.edu.ua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VІ МІЖНАРОДНА  НАУКОВО-ПРАКТИЧНА      КОНФЕРЕНЦІЯ  ІННОВАЦІЙНИЙ РОЗВИТОК  ВИЩОЇ ОСВІТИ: ГЛОБАЛЬНИЙ,  ЄВРОПЕЙСЬКИЙ ТА НАЦІОНАЛЬНИЙ  ВИМІРИ ЗМІН</dc:title>
  <dc:creator>User</dc:creator>
  <cp:lastModifiedBy>Пользователь Windows</cp:lastModifiedBy>
  <cp:revision>73</cp:revision>
  <dcterms:created xsi:type="dcterms:W3CDTF">2020-04-16T17:49:04Z</dcterms:created>
  <dcterms:modified xsi:type="dcterms:W3CDTF">2021-07-03T17:35:27Z</dcterms:modified>
</cp:coreProperties>
</file>