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1" r:id="rId2"/>
    <p:sldId id="265" r:id="rId3"/>
    <p:sldId id="268" r:id="rId4"/>
    <p:sldId id="266" r:id="rId5"/>
    <p:sldId id="270" r:id="rId6"/>
    <p:sldId id="267" r:id="rId7"/>
    <p:sldId id="260" r:id="rId8"/>
    <p:sldId id="271" r:id="rId9"/>
    <p:sldId id="269" r:id="rId10"/>
    <p:sldId id="272" r:id="rId11"/>
    <p:sldId id="273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atilda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F6D"/>
    <a:srgbClr val="8A0000"/>
    <a:srgbClr val="FFFFFF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9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E64D3-8154-4C42-A194-09691F2D1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C7C74BF-60B2-42A8-A42C-CE06A2928E38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достатніх знань з тієї професійної галузі, у сфері якої здійснюється переклад іншомовного тексту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67D9B-F445-4B71-9CE5-D05E0B463059}" type="parTrans" cxnId="{95BD9B3C-E5CE-4F9F-8CFE-D492A3EE737A}">
      <dgm:prSet/>
      <dgm:spPr/>
      <dgm:t>
        <a:bodyPr/>
        <a:lstStyle/>
        <a:p>
          <a:endParaRPr lang="uk-UA"/>
        </a:p>
      </dgm:t>
    </dgm:pt>
    <dgm:pt modelId="{53BDE76F-173F-40BA-88FB-0FAAE3AD1AE1}" type="sibTrans" cxnId="{95BD9B3C-E5CE-4F9F-8CFE-D492A3EE737A}">
      <dgm:prSet/>
      <dgm:spPr/>
      <dgm:t>
        <a:bodyPr/>
        <a:lstStyle/>
        <a:p>
          <a:endParaRPr lang="uk-UA"/>
        </a:p>
      </dgm:t>
    </dgm:pt>
    <dgm:pt modelId="{53F39938-A156-42DE-AF9A-18BDD81E9734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володіння необхідним запасом слів з іноземної мови, у тому числі і спеціальною термінологією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DB086-9F71-48CC-AC6D-DAC0F0188F81}" type="parTrans" cxnId="{7B97DC1C-47FB-47E5-9D2E-401C4B68873F}">
      <dgm:prSet/>
      <dgm:spPr/>
      <dgm:t>
        <a:bodyPr/>
        <a:lstStyle/>
        <a:p>
          <a:endParaRPr lang="uk-UA"/>
        </a:p>
      </dgm:t>
    </dgm:pt>
    <dgm:pt modelId="{34325DF4-2E69-4FFD-81DC-78D28AA25008}" type="sibTrans" cxnId="{7B97DC1C-47FB-47E5-9D2E-401C4B68873F}">
      <dgm:prSet/>
      <dgm:spPr/>
      <dgm:t>
        <a:bodyPr/>
        <a:lstStyle/>
        <a:p>
          <a:endParaRPr lang="uk-UA"/>
        </a:p>
      </dgm:t>
    </dgm:pt>
    <dgm:pt modelId="{9B7D788A-C878-41B7-98A6-613AE423C62F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знань з граматики іноземної мови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D54EE-EB0B-420A-B9EF-4773565E3B75}" type="parTrans" cxnId="{E8C8075B-E432-419A-B4DF-CDF2E2945648}">
      <dgm:prSet/>
      <dgm:spPr/>
      <dgm:t>
        <a:bodyPr/>
        <a:lstStyle/>
        <a:p>
          <a:endParaRPr lang="uk-UA"/>
        </a:p>
      </dgm:t>
    </dgm:pt>
    <dgm:pt modelId="{149095D5-E50D-4551-8E97-651948E3F7B9}" type="sibTrans" cxnId="{E8C8075B-E432-419A-B4DF-CDF2E2945648}">
      <dgm:prSet/>
      <dgm:spPr/>
      <dgm:t>
        <a:bodyPr/>
        <a:lstStyle/>
        <a:p>
          <a:endParaRPr lang="uk-UA"/>
        </a:p>
      </dgm:t>
    </dgm:pt>
    <dgm:pt modelId="{9588DD4D-2177-4BDB-861E-102454088182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сформованість навичок перекладу зі словником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5CC4A-F48E-4792-A827-94A6129C4750}" type="parTrans" cxnId="{2A2B8315-EFE7-472A-9720-844F3CFDDD19}">
      <dgm:prSet/>
      <dgm:spPr/>
      <dgm:t>
        <a:bodyPr/>
        <a:lstStyle/>
        <a:p>
          <a:endParaRPr lang="uk-UA"/>
        </a:p>
      </dgm:t>
    </dgm:pt>
    <dgm:pt modelId="{7BB08D89-BA96-4A57-8B1E-9E776C397F35}" type="sibTrans" cxnId="{2A2B8315-EFE7-472A-9720-844F3CFDDD19}">
      <dgm:prSet/>
      <dgm:spPr/>
      <dgm:t>
        <a:bodyPr/>
        <a:lstStyle/>
        <a:p>
          <a:endParaRPr lang="uk-UA"/>
        </a:p>
      </dgm:t>
    </dgm:pt>
    <dgm:pt modelId="{E92CEBEA-E1B9-4A43-ADB6-BFCF603CCF32}" type="pres">
      <dgm:prSet presAssocID="{421E64D3-8154-4C42-A194-09691F2D17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8FB620D-0CB2-485B-8AB5-F7941720AE89}" type="pres">
      <dgm:prSet presAssocID="{421E64D3-8154-4C42-A194-09691F2D1752}" presName="Name1" presStyleCnt="0"/>
      <dgm:spPr/>
    </dgm:pt>
    <dgm:pt modelId="{AA66D718-6275-4958-877F-FA06EA6E4D45}" type="pres">
      <dgm:prSet presAssocID="{421E64D3-8154-4C42-A194-09691F2D1752}" presName="cycle" presStyleCnt="0"/>
      <dgm:spPr/>
    </dgm:pt>
    <dgm:pt modelId="{4B43419D-81A3-4B87-82AB-8A3801F7B469}" type="pres">
      <dgm:prSet presAssocID="{421E64D3-8154-4C42-A194-09691F2D1752}" presName="srcNode" presStyleLbl="node1" presStyleIdx="0" presStyleCnt="4"/>
      <dgm:spPr/>
    </dgm:pt>
    <dgm:pt modelId="{959053B9-C51C-4584-BA25-4C1F051E2CE7}" type="pres">
      <dgm:prSet presAssocID="{421E64D3-8154-4C42-A194-09691F2D1752}" presName="conn" presStyleLbl="parChTrans1D2" presStyleIdx="0" presStyleCnt="1"/>
      <dgm:spPr/>
      <dgm:t>
        <a:bodyPr/>
        <a:lstStyle/>
        <a:p>
          <a:endParaRPr lang="uk-UA"/>
        </a:p>
      </dgm:t>
    </dgm:pt>
    <dgm:pt modelId="{197D0DD6-7922-413D-BC19-600B2CB97BD3}" type="pres">
      <dgm:prSet presAssocID="{421E64D3-8154-4C42-A194-09691F2D1752}" presName="extraNode" presStyleLbl="node1" presStyleIdx="0" presStyleCnt="4"/>
      <dgm:spPr/>
    </dgm:pt>
    <dgm:pt modelId="{4D81DCBE-8E3C-42E4-AEDE-8CA95F7CE8EF}" type="pres">
      <dgm:prSet presAssocID="{421E64D3-8154-4C42-A194-09691F2D1752}" presName="dstNode" presStyleLbl="node1" presStyleIdx="0" presStyleCnt="4"/>
      <dgm:spPr/>
    </dgm:pt>
    <dgm:pt modelId="{572BB5E3-A4C5-4D32-848B-5E2DACD3156B}" type="pres">
      <dgm:prSet presAssocID="{53F39938-A156-42DE-AF9A-18BDD81E9734}" presName="text_1" presStyleLbl="node1" presStyleIdx="0" presStyleCnt="4" custScaleY="1252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CFB4DD-46D7-44C1-B36D-4678BD1A3940}" type="pres">
      <dgm:prSet presAssocID="{53F39938-A156-42DE-AF9A-18BDD81E9734}" presName="accent_1" presStyleCnt="0"/>
      <dgm:spPr/>
    </dgm:pt>
    <dgm:pt modelId="{AC6673C9-CD8A-4037-8ECA-8D7983EAA573}" type="pres">
      <dgm:prSet presAssocID="{53F39938-A156-42DE-AF9A-18BDD81E9734}" presName="accentRepeatNode" presStyleLbl="solidFgAcc1" presStyleIdx="0" presStyleCnt="4"/>
      <dgm:spPr/>
    </dgm:pt>
    <dgm:pt modelId="{F3769006-4C3F-453E-AB4F-B5FF000D8466}" type="pres">
      <dgm:prSet presAssocID="{3C7C74BF-60B2-42A8-A42C-CE06A2928E38}" presName="text_2" presStyleLbl="node1" presStyleIdx="1" presStyleCnt="4" custScaleY="124400" custLinFactNeighborX="1977" custLinFactNeighborY="-2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DD2EF6-80E7-432B-876F-676D9C7C9CD2}" type="pres">
      <dgm:prSet presAssocID="{3C7C74BF-60B2-42A8-A42C-CE06A2928E38}" presName="accent_2" presStyleCnt="0"/>
      <dgm:spPr/>
    </dgm:pt>
    <dgm:pt modelId="{6DD34AE7-5147-482D-A37B-939AE9DC881C}" type="pres">
      <dgm:prSet presAssocID="{3C7C74BF-60B2-42A8-A42C-CE06A2928E38}" presName="accentRepeatNode" presStyleLbl="solidFgAcc1" presStyleIdx="1" presStyleCnt="4"/>
      <dgm:spPr/>
    </dgm:pt>
    <dgm:pt modelId="{78A275D3-7A65-45DE-8772-4D658E01C421}" type="pres">
      <dgm:prSet presAssocID="{9588DD4D-2177-4BDB-861E-102454088182}" presName="text_3" presStyleLbl="node1" presStyleIdx="2" presStyleCnt="4" custScaleY="780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9425F6-DE5E-4BE6-838A-4FD6BC4943BC}" type="pres">
      <dgm:prSet presAssocID="{9588DD4D-2177-4BDB-861E-102454088182}" presName="accent_3" presStyleCnt="0"/>
      <dgm:spPr/>
    </dgm:pt>
    <dgm:pt modelId="{88AE5B40-0D71-409E-B604-C79AD9E3021A}" type="pres">
      <dgm:prSet presAssocID="{9588DD4D-2177-4BDB-861E-102454088182}" presName="accentRepeatNode" presStyleLbl="solidFgAcc1" presStyleIdx="2" presStyleCnt="4"/>
      <dgm:spPr/>
    </dgm:pt>
    <dgm:pt modelId="{2E72DA28-55C7-4F6F-8B3D-D9BA1D0B3094}" type="pres">
      <dgm:prSet presAssocID="{9B7D788A-C878-41B7-98A6-613AE423C62F}" presName="text_4" presStyleLbl="node1" presStyleIdx="3" presStyleCnt="4" custLinFactNeighborX="-8" custLinFactNeighborY="103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5D9049-DC99-4056-8CDD-0DF015CA45B2}" type="pres">
      <dgm:prSet presAssocID="{9B7D788A-C878-41B7-98A6-613AE423C62F}" presName="accent_4" presStyleCnt="0"/>
      <dgm:spPr/>
    </dgm:pt>
    <dgm:pt modelId="{510A1A1F-45D4-4FB1-B0D8-4315F72EE373}" type="pres">
      <dgm:prSet presAssocID="{9B7D788A-C878-41B7-98A6-613AE423C62F}" presName="accentRepeatNode" presStyleLbl="solidFgAcc1" presStyleIdx="3" presStyleCnt="4" custLinFactNeighborX="5626" custLinFactNeighborY="17021"/>
      <dgm:spPr/>
    </dgm:pt>
  </dgm:ptLst>
  <dgm:cxnLst>
    <dgm:cxn modelId="{0F2FF011-180E-4141-AB21-7CA4F83F843E}" type="presOf" srcId="{53F39938-A156-42DE-AF9A-18BDD81E9734}" destId="{572BB5E3-A4C5-4D32-848B-5E2DACD3156B}" srcOrd="0" destOrd="0" presId="urn:microsoft.com/office/officeart/2008/layout/VerticalCurvedList"/>
    <dgm:cxn modelId="{E8C8075B-E432-419A-B4DF-CDF2E2945648}" srcId="{421E64D3-8154-4C42-A194-09691F2D1752}" destId="{9B7D788A-C878-41B7-98A6-613AE423C62F}" srcOrd="3" destOrd="0" parTransId="{81CD54EE-EB0B-420A-B9EF-4773565E3B75}" sibTransId="{149095D5-E50D-4551-8E97-651948E3F7B9}"/>
    <dgm:cxn modelId="{7B97DC1C-47FB-47E5-9D2E-401C4B68873F}" srcId="{421E64D3-8154-4C42-A194-09691F2D1752}" destId="{53F39938-A156-42DE-AF9A-18BDD81E9734}" srcOrd="0" destOrd="0" parTransId="{A2EDB086-9F71-48CC-AC6D-DAC0F0188F81}" sibTransId="{34325DF4-2E69-4FFD-81DC-78D28AA25008}"/>
    <dgm:cxn modelId="{2A2B8315-EFE7-472A-9720-844F3CFDDD19}" srcId="{421E64D3-8154-4C42-A194-09691F2D1752}" destId="{9588DD4D-2177-4BDB-861E-102454088182}" srcOrd="2" destOrd="0" parTransId="{93F5CC4A-F48E-4792-A827-94A6129C4750}" sibTransId="{7BB08D89-BA96-4A57-8B1E-9E776C397F35}"/>
    <dgm:cxn modelId="{95BD9B3C-E5CE-4F9F-8CFE-D492A3EE737A}" srcId="{421E64D3-8154-4C42-A194-09691F2D1752}" destId="{3C7C74BF-60B2-42A8-A42C-CE06A2928E38}" srcOrd="1" destOrd="0" parTransId="{2A867D9B-F445-4B71-9CE5-D05E0B463059}" sibTransId="{53BDE76F-173F-40BA-88FB-0FAAE3AD1AE1}"/>
    <dgm:cxn modelId="{FFCCC528-7DDB-43F0-9FA3-00A3FE8C4258}" type="presOf" srcId="{3C7C74BF-60B2-42A8-A42C-CE06A2928E38}" destId="{F3769006-4C3F-453E-AB4F-B5FF000D8466}" srcOrd="0" destOrd="0" presId="urn:microsoft.com/office/officeart/2008/layout/VerticalCurvedList"/>
    <dgm:cxn modelId="{6A8890E3-0C47-42F9-9E7D-31E415F2C4DF}" type="presOf" srcId="{34325DF4-2E69-4FFD-81DC-78D28AA25008}" destId="{959053B9-C51C-4584-BA25-4C1F051E2CE7}" srcOrd="0" destOrd="0" presId="urn:microsoft.com/office/officeart/2008/layout/VerticalCurvedList"/>
    <dgm:cxn modelId="{FA48ACBC-F6D4-43ED-B2D6-0F5298BBF2A7}" type="presOf" srcId="{9B7D788A-C878-41B7-98A6-613AE423C62F}" destId="{2E72DA28-55C7-4F6F-8B3D-D9BA1D0B3094}" srcOrd="0" destOrd="0" presId="urn:microsoft.com/office/officeart/2008/layout/VerticalCurvedList"/>
    <dgm:cxn modelId="{4A81C036-95AF-4614-9FEB-8D00CB700F7A}" type="presOf" srcId="{9588DD4D-2177-4BDB-861E-102454088182}" destId="{78A275D3-7A65-45DE-8772-4D658E01C421}" srcOrd="0" destOrd="0" presId="urn:microsoft.com/office/officeart/2008/layout/VerticalCurvedList"/>
    <dgm:cxn modelId="{4BB39155-6B87-4949-936C-20B9C9C381F9}" type="presOf" srcId="{421E64D3-8154-4C42-A194-09691F2D1752}" destId="{E92CEBEA-E1B9-4A43-ADB6-BFCF603CCF32}" srcOrd="0" destOrd="0" presId="urn:microsoft.com/office/officeart/2008/layout/VerticalCurvedList"/>
    <dgm:cxn modelId="{FFF1EB3E-C243-47EA-A666-FF07B0449BA8}" type="presParOf" srcId="{E92CEBEA-E1B9-4A43-ADB6-BFCF603CCF32}" destId="{08FB620D-0CB2-485B-8AB5-F7941720AE89}" srcOrd="0" destOrd="0" presId="urn:microsoft.com/office/officeart/2008/layout/VerticalCurvedList"/>
    <dgm:cxn modelId="{D7DD7274-6F8B-4793-92C0-8539EAB7715F}" type="presParOf" srcId="{08FB620D-0CB2-485B-8AB5-F7941720AE89}" destId="{AA66D718-6275-4958-877F-FA06EA6E4D45}" srcOrd="0" destOrd="0" presId="urn:microsoft.com/office/officeart/2008/layout/VerticalCurvedList"/>
    <dgm:cxn modelId="{6777FAD4-0A23-42C6-86A1-D6A1FAA7CCAA}" type="presParOf" srcId="{AA66D718-6275-4958-877F-FA06EA6E4D45}" destId="{4B43419D-81A3-4B87-82AB-8A3801F7B469}" srcOrd="0" destOrd="0" presId="urn:microsoft.com/office/officeart/2008/layout/VerticalCurvedList"/>
    <dgm:cxn modelId="{A0F1217D-F00D-4F70-ACB8-B74C25C99081}" type="presParOf" srcId="{AA66D718-6275-4958-877F-FA06EA6E4D45}" destId="{959053B9-C51C-4584-BA25-4C1F051E2CE7}" srcOrd="1" destOrd="0" presId="urn:microsoft.com/office/officeart/2008/layout/VerticalCurvedList"/>
    <dgm:cxn modelId="{DAB92969-D3F7-4F00-B442-E729882CAC13}" type="presParOf" srcId="{AA66D718-6275-4958-877F-FA06EA6E4D45}" destId="{197D0DD6-7922-413D-BC19-600B2CB97BD3}" srcOrd="2" destOrd="0" presId="urn:microsoft.com/office/officeart/2008/layout/VerticalCurvedList"/>
    <dgm:cxn modelId="{F59899E3-95FF-42E6-9962-83E6955E4A3A}" type="presParOf" srcId="{AA66D718-6275-4958-877F-FA06EA6E4D45}" destId="{4D81DCBE-8E3C-42E4-AEDE-8CA95F7CE8EF}" srcOrd="3" destOrd="0" presId="urn:microsoft.com/office/officeart/2008/layout/VerticalCurvedList"/>
    <dgm:cxn modelId="{C486D9FB-09D6-4445-B7F9-D74D651DA345}" type="presParOf" srcId="{08FB620D-0CB2-485B-8AB5-F7941720AE89}" destId="{572BB5E3-A4C5-4D32-848B-5E2DACD3156B}" srcOrd="1" destOrd="0" presId="urn:microsoft.com/office/officeart/2008/layout/VerticalCurvedList"/>
    <dgm:cxn modelId="{1CFC5A48-1AD0-4420-BFDB-2C85B6EE005F}" type="presParOf" srcId="{08FB620D-0CB2-485B-8AB5-F7941720AE89}" destId="{CBCFB4DD-46D7-44C1-B36D-4678BD1A3940}" srcOrd="2" destOrd="0" presId="urn:microsoft.com/office/officeart/2008/layout/VerticalCurvedList"/>
    <dgm:cxn modelId="{A81D7C77-F9B3-4318-B960-D074FFF6F95A}" type="presParOf" srcId="{CBCFB4DD-46D7-44C1-B36D-4678BD1A3940}" destId="{AC6673C9-CD8A-4037-8ECA-8D7983EAA573}" srcOrd="0" destOrd="0" presId="urn:microsoft.com/office/officeart/2008/layout/VerticalCurvedList"/>
    <dgm:cxn modelId="{96578A5A-2480-4B68-AD41-26B067565C87}" type="presParOf" srcId="{08FB620D-0CB2-485B-8AB5-F7941720AE89}" destId="{F3769006-4C3F-453E-AB4F-B5FF000D8466}" srcOrd="3" destOrd="0" presId="urn:microsoft.com/office/officeart/2008/layout/VerticalCurvedList"/>
    <dgm:cxn modelId="{9791DAD8-3CC9-4838-8D00-D8B946214073}" type="presParOf" srcId="{08FB620D-0CB2-485B-8AB5-F7941720AE89}" destId="{29DD2EF6-80E7-432B-876F-676D9C7C9CD2}" srcOrd="4" destOrd="0" presId="urn:microsoft.com/office/officeart/2008/layout/VerticalCurvedList"/>
    <dgm:cxn modelId="{3CCFFB0A-B3FB-4B57-AEEA-33EF6720EAE4}" type="presParOf" srcId="{29DD2EF6-80E7-432B-876F-676D9C7C9CD2}" destId="{6DD34AE7-5147-482D-A37B-939AE9DC881C}" srcOrd="0" destOrd="0" presId="urn:microsoft.com/office/officeart/2008/layout/VerticalCurvedList"/>
    <dgm:cxn modelId="{42E6AF04-3446-4F8D-8E9A-B7074C4FCAD3}" type="presParOf" srcId="{08FB620D-0CB2-485B-8AB5-F7941720AE89}" destId="{78A275D3-7A65-45DE-8772-4D658E01C421}" srcOrd="5" destOrd="0" presId="urn:microsoft.com/office/officeart/2008/layout/VerticalCurvedList"/>
    <dgm:cxn modelId="{0CD65F24-E299-4015-8BF0-EBD19D539735}" type="presParOf" srcId="{08FB620D-0CB2-485B-8AB5-F7941720AE89}" destId="{D79425F6-DE5E-4BE6-838A-4FD6BC4943BC}" srcOrd="6" destOrd="0" presId="urn:microsoft.com/office/officeart/2008/layout/VerticalCurvedList"/>
    <dgm:cxn modelId="{D6D512BF-4B2C-4579-B367-0275747CCC05}" type="presParOf" srcId="{D79425F6-DE5E-4BE6-838A-4FD6BC4943BC}" destId="{88AE5B40-0D71-409E-B604-C79AD9E3021A}" srcOrd="0" destOrd="0" presId="urn:microsoft.com/office/officeart/2008/layout/VerticalCurvedList"/>
    <dgm:cxn modelId="{62C4DB97-743E-4D01-9203-E58C14AAD8F6}" type="presParOf" srcId="{08FB620D-0CB2-485B-8AB5-F7941720AE89}" destId="{2E72DA28-55C7-4F6F-8B3D-D9BA1D0B3094}" srcOrd="7" destOrd="0" presId="urn:microsoft.com/office/officeart/2008/layout/VerticalCurvedList"/>
    <dgm:cxn modelId="{7922374E-E62A-4E8C-ACFB-AC0AE6322DB3}" type="presParOf" srcId="{08FB620D-0CB2-485B-8AB5-F7941720AE89}" destId="{675D9049-DC99-4056-8CDD-0DF015CA45B2}" srcOrd="8" destOrd="0" presId="urn:microsoft.com/office/officeart/2008/layout/VerticalCurvedList"/>
    <dgm:cxn modelId="{E361DCD5-0580-471B-B254-B0C7B78A6A0A}" type="presParOf" srcId="{675D9049-DC99-4056-8CDD-0DF015CA45B2}" destId="{510A1A1F-45D4-4FB1-B0D8-4315F72EE3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053B9-C51C-4584-BA25-4C1F051E2CE7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BB5E3-A4C5-4D32-848B-5E2DACD3156B}">
      <dsp:nvSpPr>
        <dsp:cNvPr id="0" name=""/>
        <dsp:cNvSpPr/>
      </dsp:nvSpPr>
      <dsp:spPr>
        <a:xfrm>
          <a:off x="512579" y="260625"/>
          <a:ext cx="6793251" cy="874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володіння необхідним запасом слів з іноземної мови, у тому числі і спеціальною термінологією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579" y="260625"/>
        <a:ext cx="6793251" cy="874177"/>
      </dsp:txXfrm>
    </dsp:sp>
    <dsp:sp modelId="{AC6673C9-CD8A-4037-8ECA-8D7983EAA573}">
      <dsp:nvSpPr>
        <dsp:cNvPr id="0" name=""/>
        <dsp:cNvSpPr/>
      </dsp:nvSpPr>
      <dsp:spPr>
        <a:xfrm>
          <a:off x="76394" y="261529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69006-4C3F-453E-AB4F-B5FF000D8466}">
      <dsp:nvSpPr>
        <dsp:cNvPr id="0" name=""/>
        <dsp:cNvSpPr/>
      </dsp:nvSpPr>
      <dsp:spPr>
        <a:xfrm>
          <a:off x="975348" y="1296145"/>
          <a:ext cx="6393131" cy="868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достатніх знань з тієї професійної галузі, у сфері якої здійснюється переклад іншомовного тексту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348" y="1296145"/>
        <a:ext cx="6393131" cy="868182"/>
      </dsp:txXfrm>
    </dsp:sp>
    <dsp:sp modelId="{6DD34AE7-5147-482D-A37B-939AE9DC881C}">
      <dsp:nvSpPr>
        <dsp:cNvPr id="0" name=""/>
        <dsp:cNvSpPr/>
      </dsp:nvSpPr>
      <dsp:spPr>
        <a:xfrm>
          <a:off x="476514" y="1308554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275D3-7A65-45DE-8772-4D658E01C421}">
      <dsp:nvSpPr>
        <dsp:cNvPr id="0" name=""/>
        <dsp:cNvSpPr/>
      </dsp:nvSpPr>
      <dsp:spPr>
        <a:xfrm>
          <a:off x="912699" y="2519361"/>
          <a:ext cx="6393131" cy="544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сформованість навичок перекладу зі словником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699" y="2519361"/>
        <a:ext cx="6393131" cy="544805"/>
      </dsp:txXfrm>
    </dsp:sp>
    <dsp:sp modelId="{88AE5B40-0D71-409E-B604-C79AD9E3021A}">
      <dsp:nvSpPr>
        <dsp:cNvPr id="0" name=""/>
        <dsp:cNvSpPr/>
      </dsp:nvSpPr>
      <dsp:spPr>
        <a:xfrm>
          <a:off x="476514" y="2355579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2DA28-55C7-4F6F-8B3D-D9BA1D0B3094}">
      <dsp:nvSpPr>
        <dsp:cNvPr id="0" name=""/>
        <dsp:cNvSpPr/>
      </dsp:nvSpPr>
      <dsp:spPr>
        <a:xfrm>
          <a:off x="512035" y="3561850"/>
          <a:ext cx="6793251" cy="69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знань з граматики іноземної мови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035" y="3561850"/>
        <a:ext cx="6793251" cy="697895"/>
      </dsp:txXfrm>
    </dsp:sp>
    <dsp:sp modelId="{510A1A1F-45D4-4FB1-B0D8-4315F72EE373}">
      <dsp:nvSpPr>
        <dsp:cNvPr id="0" name=""/>
        <dsp:cNvSpPr/>
      </dsp:nvSpPr>
      <dsp:spPr>
        <a:xfrm>
          <a:off x="125474" y="3551090"/>
          <a:ext cx="872369" cy="872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187D-6A60-476C-B325-B17B4E5D4692}" type="datetimeFigureOut">
              <a:rPr lang="uk-UA" smtClean="0"/>
              <a:t>22.04.2019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E1BE-5ED5-4958-8C29-502B98BAC4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93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E1BE-5ED5-4958-8C29-502B98BAC42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820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E1BE-5ED5-4958-8C29-502B98BAC423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11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3129735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076056" y="5633550"/>
            <a:ext cx="372616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ЛІДІЯ ХОМЕНКО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аспірантка Сумського державного педагогічного університету ім. А.С. Макаренка</a:t>
            </a:r>
            <a:endParaRPr lang="ru-RU" sz="1600" b="1" dirty="0">
              <a:solidFill>
                <a:srgbClr val="8A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2.bp.blogspot.com/-cBR4Vd8VdA0/WPgpu_1DNJI/AAAAAAAAAEY/_R02ob8AZ5oeNjMq9_GP-Utg5tW9EKz_QCLcB/s1600/33dd77909676f133fe29b53a09010e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21082"/>
            <a:ext cx="5112568" cy="23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6772" y="470995"/>
            <a:ext cx="7515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ТЕОРЕТИЧНІ ЗАСАДИ ВИКОРИСТАННЯ ІНФОРМАЦІЙНО-КОМУНІКАЦІЙНИХ ТЕХНОЛОГІЙ В ІНШОМОВНІЙ ПІДГОТОВЦІ СТУДЕНТІВ АГРАРНИХ ЗАКЛАДІВ ВИЩОЇ ОСВІТИ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Юлия\Tracing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10474"/>
            <a:ext cx="1728192" cy="8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547664" y="404664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 існує три великих групи програм автоматизованого перекладу текстів: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перекладу: 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SYSTRANet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Google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FreeTranslation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Babel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WorldLingo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InterTran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ImTranslator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Translate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Oline.ua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Live Translator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–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перекладачі: 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Abbyy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Lingvo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Client for Google Translate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QTranslate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Google Translate Desktop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Lingoes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словники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72" y="5183775"/>
            <a:ext cx="2495292" cy="1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pic>
        <p:nvPicPr>
          <p:cNvPr id="1026" name="Рисунок 11" descr="https://naurok.com.ua/uploads/files/15057/14238/14522_images/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81" y="908720"/>
            <a:ext cx="70984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536" y="1340768"/>
            <a:ext cx="6995120" cy="2551226"/>
          </a:xfrm>
        </p:spPr>
        <p:txBody>
          <a:bodyPr/>
          <a:lstStyle/>
          <a:p>
            <a:pPr algn="l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Інформаційно-комунікаційні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informational-communication technology)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програмно-технічних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Тлумачний</a:t>
            </a:r>
            <a:r>
              <a:rPr lang="ru-RU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 з </a:t>
            </a:r>
            <a:r>
              <a:rPr lang="ru-RU" sz="2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інформаційно-педагогічних</a:t>
            </a:r>
            <a:r>
              <a:rPr lang="ru-RU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49916"/>
            <a:ext cx="2073542" cy="127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4536" y="3645024"/>
            <a:ext cx="7191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визначенням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uk-UA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Блертона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всесвітньовідомого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 із застосування </a:t>
            </a:r>
            <a:r>
              <a:rPr lang="uk-UA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»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нформаційно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-комунікаційні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466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NewRomanPSMT"/>
              </a:rPr>
              <a:t>Одним </a:t>
            </a:r>
            <a:r>
              <a:rPr lang="ru-RU" sz="1600" b="1" dirty="0" err="1">
                <a:latin typeface="TimesNewRomanPSMT"/>
              </a:rPr>
              <a:t>із</a:t>
            </a:r>
            <a:r>
              <a:rPr lang="ru-RU" sz="1600" b="1" dirty="0">
                <a:latin typeface="TimesNewRomanPSMT"/>
              </a:rPr>
              <a:t> перших </a:t>
            </a:r>
            <a:r>
              <a:rPr lang="ru-RU" sz="1600" b="1" dirty="0" err="1">
                <a:latin typeface="TimesNewRomanPSMT"/>
              </a:rPr>
              <a:t>закордонних</a:t>
            </a:r>
            <a:r>
              <a:rPr lang="ru-RU" sz="1600" b="1" dirty="0">
                <a:latin typeface="TimesNewRomanPSMT"/>
              </a:rPr>
              <a:t> </a:t>
            </a:r>
            <a:r>
              <a:rPr lang="ru-RU" sz="1600" b="1" dirty="0" err="1">
                <a:latin typeface="TimesNewRomanPSMT"/>
              </a:rPr>
              <a:t>видань</a:t>
            </a:r>
            <a:r>
              <a:rPr lang="ru-RU" sz="1600" b="1" dirty="0">
                <a:latin typeface="TimesNewRomanPSMT"/>
              </a:rPr>
              <a:t>, в </a:t>
            </a:r>
            <a:r>
              <a:rPr lang="ru-RU" sz="1600" b="1" dirty="0" err="1">
                <a:latin typeface="TimesNewRomanPSMT"/>
              </a:rPr>
              <a:t>якому</a:t>
            </a:r>
            <a:r>
              <a:rPr lang="ru-RU" sz="1600" b="1" dirty="0">
                <a:latin typeface="TimesNewRomanPSMT"/>
              </a:rPr>
              <a:t> </a:t>
            </a:r>
            <a:r>
              <a:rPr lang="ru-RU" sz="1600" b="1" dirty="0" err="1">
                <a:latin typeface="TimesNewRomanPSMT"/>
              </a:rPr>
              <a:t>з’являється</a:t>
            </a:r>
            <a:r>
              <a:rPr lang="ru-RU" sz="1600" b="1" dirty="0">
                <a:latin typeface="TimesNewRomanPSMT"/>
              </a:rPr>
              <a:t> </a:t>
            </a:r>
            <a:r>
              <a:rPr lang="ru-RU" sz="1600" b="1" dirty="0" err="1">
                <a:latin typeface="TimesNewRomanPSMT"/>
              </a:rPr>
              <a:t>вираз</a:t>
            </a:r>
            <a:r>
              <a:rPr lang="ru-RU" sz="1600" b="1" dirty="0">
                <a:latin typeface="TimesNewRomanPSMT"/>
              </a:rPr>
              <a:t> «</a:t>
            </a:r>
            <a:r>
              <a:rPr lang="ru-RU" sz="1600" b="1" dirty="0" err="1">
                <a:latin typeface="TimesNewRomanPSMT"/>
              </a:rPr>
              <a:t>information</a:t>
            </a:r>
            <a:r>
              <a:rPr lang="ru-RU" sz="1600" b="1" dirty="0">
                <a:latin typeface="TimesNewRomanPSMT"/>
              </a:rPr>
              <a:t> </a:t>
            </a:r>
            <a:r>
              <a:rPr lang="ru-RU" sz="1600" b="1" dirty="0" err="1" smtClean="0">
                <a:latin typeface="TimesNewRomanPSMT"/>
              </a:rPr>
              <a:t>and</a:t>
            </a:r>
            <a:r>
              <a:rPr lang="ru-RU" sz="1600" b="1" dirty="0" smtClean="0">
                <a:latin typeface="TimesNewRomanPSMT"/>
              </a:rPr>
              <a:t> </a:t>
            </a:r>
            <a:r>
              <a:rPr lang="en-US" sz="1600" b="1" dirty="0" smtClean="0">
                <a:latin typeface="TimesNewRomanPSMT"/>
              </a:rPr>
              <a:t>communication </a:t>
            </a:r>
            <a:r>
              <a:rPr lang="en-US" sz="1600" b="1" dirty="0">
                <a:latin typeface="TimesNewRomanPSMT"/>
              </a:rPr>
              <a:t>technologies» </a:t>
            </a:r>
            <a:r>
              <a:rPr lang="uk-UA" sz="1600" b="1" dirty="0">
                <a:latin typeface="TimesNewRomanPSMT"/>
              </a:rPr>
              <a:t>є газета «</a:t>
            </a:r>
            <a:r>
              <a:rPr lang="en-US" sz="1600" b="1" dirty="0">
                <a:latin typeface="TimesNewRomanPSMT"/>
              </a:rPr>
              <a:t>Computerworld» </a:t>
            </a:r>
            <a:r>
              <a:rPr lang="uk-UA" sz="1600" b="1" dirty="0" smtClean="0">
                <a:latin typeface="TimesNewRomanPSMT"/>
              </a:rPr>
              <a:t>від </a:t>
            </a:r>
            <a:r>
              <a:rPr lang="uk-UA" sz="1600" b="1" dirty="0">
                <a:latin typeface="TimesNewRomanPSMT"/>
              </a:rPr>
              <a:t>19 вересня 1977 року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714615" y="2287898"/>
            <a:ext cx="2592288" cy="12835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ІКТ</a:t>
            </a:r>
            <a:endParaRPr lang="uk-UA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387687" y="3783188"/>
            <a:ext cx="1853952" cy="1368769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146663" y="4627704"/>
            <a:ext cx="2160240" cy="1295541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481331" y="476672"/>
            <a:ext cx="1922512" cy="116471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Стаціонарні телефони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724883" y="585576"/>
            <a:ext cx="1825960" cy="1320799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ютери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724883" y="3291491"/>
            <a:ext cx="1897360" cy="1347005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1"/>
            <a:endCxn id="11" idx="2"/>
          </p:cNvCxnSpPr>
          <p:nvPr/>
        </p:nvCxnSpPr>
        <p:spPr>
          <a:xfrm flipH="1" flipV="1">
            <a:off x="2442587" y="1524913"/>
            <a:ext cx="1651660" cy="950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4"/>
          </p:cNvCxnSpPr>
          <p:nvPr/>
        </p:nvCxnSpPr>
        <p:spPr>
          <a:xfrm>
            <a:off x="5010759" y="3571466"/>
            <a:ext cx="29836" cy="126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025581" y="1931984"/>
            <a:ext cx="778667" cy="626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6"/>
            <a:endCxn id="13" idx="0"/>
          </p:cNvCxnSpPr>
          <p:nvPr/>
        </p:nvCxnSpPr>
        <p:spPr>
          <a:xfrm>
            <a:off x="6306903" y="2929682"/>
            <a:ext cx="1366660" cy="496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416348" y="2898160"/>
            <a:ext cx="1283370" cy="88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перфолента 15"/>
          <p:cNvSpPr/>
          <p:nvPr/>
        </p:nvSpPr>
        <p:spPr>
          <a:xfrm>
            <a:off x="4338751" y="336778"/>
            <a:ext cx="1922512" cy="116471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5" idx="0"/>
          </p:cNvCxnSpPr>
          <p:nvPr/>
        </p:nvCxnSpPr>
        <p:spPr>
          <a:xfrm flipH="1" flipV="1">
            <a:off x="4975650" y="1524853"/>
            <a:ext cx="35109" cy="763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6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638" y="476672"/>
            <a:ext cx="6491064" cy="778098"/>
          </a:xfrm>
        </p:spPr>
        <p:txBody>
          <a:bodyPr/>
          <a:lstStyle/>
          <a:p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«Хто володіє інформацією, той володіє світом!»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Уїнстон Черчіль                                                              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Matilda" pitchFamily="2" charset="0"/>
            </a:endParaRPr>
          </a:p>
        </p:txBody>
      </p:sp>
      <p:pic>
        <p:nvPicPr>
          <p:cNvPr id="4" name="Picture 13" descr="home_computer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4738115"/>
            <a:ext cx="2665090" cy="18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997839"/>
            <a:ext cx="6635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"Національній доктрині розвитку освіти України у ХХІ столітті",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наголошено, що "пріоритетом розвитку освіти є впровадження сучасних інформаційно-комунікаційних технологій, які забезпечують: подальше удосконалення навчально-виховного процесу, доступність та ефективність освіти, підготовку молодого покоління до життєдіяльності в інформаційному суспільстві".</a:t>
            </a:r>
          </a:p>
        </p:txBody>
      </p:sp>
    </p:spTree>
    <p:extLst>
      <p:ext uri="{BB962C8B-B14F-4D97-AF65-F5344CB8AC3E}">
        <p14:creationId xmlns:p14="http://schemas.microsoft.com/office/powerpoint/2010/main" val="428692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5656" y="1886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Індекс розвитку інформаційно-комунікаційних технологій в країнах світу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ICT Development Index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2017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46581"/>
            <a:ext cx="6120680" cy="58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endParaRPr lang="uk-UA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042923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даного дослідження є вивчення теоретичних засад використання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 при перекладі ділових текстів студентами аграрних закладів вищої освіти.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3" y="5517232"/>
            <a:ext cx="5328366" cy="1101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3628" y="404664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Значення та можливості ІКТ в освітній діяльності розкриваються у працях Н. 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Анісімової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О. 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Башмакова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Р. Гуревича, М. 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Жалдака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Ю. Жука, І. Захарової, О. 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Меняйленка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П. Образцова та ін. Психолого-педагогічні аспекти застосування </a:t>
            </a:r>
            <a:r>
              <a:rPr lang="uk-UA" sz="2000" b="1" dirty="0" err="1">
                <a:latin typeface="Times New Roman" panose="02020603050405020304" pitchFamily="18" charset="0"/>
                <a:ea typeface="TimesNewRomanPSMT"/>
              </a:rPr>
              <a:t>комп</a:t>
            </a:r>
            <a:r>
              <a:rPr lang="ru-RU" sz="2000" b="1" dirty="0">
                <a:latin typeface="Times New Roman" panose="02020603050405020304" pitchFamily="18" charset="0"/>
                <a:ea typeface="TimesNewRomanPSMT"/>
              </a:rPr>
              <a:t>’</a:t>
            </a:r>
            <a:r>
              <a:rPr lang="uk-UA" sz="2000" b="1" dirty="0" err="1">
                <a:latin typeface="Times New Roman" panose="02020603050405020304" pitchFamily="18" charset="0"/>
                <a:ea typeface="TimesNewRomanPSMT"/>
              </a:rPr>
              <a:t>ютерних</a:t>
            </a:r>
            <a:r>
              <a:rPr lang="uk-UA" sz="2000" b="1" dirty="0">
                <a:latin typeface="Times New Roman" panose="02020603050405020304" pitchFamily="18" charset="0"/>
                <a:ea typeface="TimesNewRomanPSMT"/>
              </a:rPr>
              <a:t> технологій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 вищій школі досліджували Л. Гризун, Г. 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Монастирна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Д. 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Таушан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О. Федоренко, С. Федорова та ін.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00152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освітньої підготовки студентів аграрних закладів вищої освіти: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78132561"/>
              </p:ext>
            </p:extLst>
          </p:nvPr>
        </p:nvGraphicFramePr>
        <p:xfrm>
          <a:off x="1524000" y="1412776"/>
          <a:ext cx="7368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03648" y="1774263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науковій літературі звертається увага на такі особливості перекладу ділових текстів із застосуванням комп’ютерних технологій: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швидке отримання результату перекладу;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переклад науково-технічних текстів, позбавлених літературної лексики, здійснюється достатньо точно;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переклад потребує подальшого граматичного, лексичного, синтаксичного уточнення і корегування для приведення його у відповідність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мовним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5" descr="ÐÐ°ÑÑÐ¸Ð½ÐºÐ¸ Ð¿Ð¾ Ð·Ð°Ð¿ÑÐ¾ÑÑ ÐºÐ¾Ð¼Ð¿'ÑÑÐµÑÐ½Ñ ÑÐµÑÐ½Ð¾Ð»Ð¾Ð³ÑÑ Ð² Ð¿ÐµÑÐµÐºÐ»Ð°Ð´Ñ ÑÐ°ÑÐ¾Ð²Ð¸Ñ ÑÐµÐºÑÑÑÐ²  Ð¿ÑÐµÐ·ÐµÐ½ÑÐ°Ñ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96" y="4869159"/>
            <a:ext cx="2374839" cy="16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57369"/>
            <a:ext cx="1949045" cy="12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03648" y="1052736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застосування комп’ютерного перекладу з подальшим виправленням помилок, допущених автоматичним перекладачем, підвищує рівень володіння студентом термінологією та нормами рідної мови, або іншої іноземної мови на яку здійснюється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переклад;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комп’ютерний переклад дає можливість працювати студенту в зручний для нього час, що суттєво активізує самостійну роботу, особливо в умовах постійного скорочення навчальних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годин;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робота з ІКТ посилює інтерес до навчання, оскільки пов’язує навчальну діяльність із привабливими для молоді засобами комунікації та дозволяє студенту здійснювати переклад будь-якої складності, не дивлячись на його особисту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мовну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підготовку. Тим самим нівелюється один із найважливіших чинників негативного ставлення до навчання – значне відставання в знаннях від одногрупників;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завдяки ІКТ студенти самі регулюють і керують своїми діями, мають усі можливості перекладати іншомовні тексти, що значно посилює їх відповідальність за результати навчальної діяльності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комп’ютерного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перекладу та його подальше коригування дозволяє педагогу виявити недоліки у знаннях студентів та вірно організувати педагогічний супровід для їх подолання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064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554</Words>
  <Application>Microsoft Office PowerPoint</Application>
  <PresentationFormat>Экран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TimesNewRomanPSMT</vt:lpstr>
      <vt:lpstr>Matilda</vt:lpstr>
      <vt:lpstr>Times New Roman</vt:lpstr>
      <vt:lpstr>Wingdings</vt:lpstr>
      <vt:lpstr>1_Тема Office</vt:lpstr>
      <vt:lpstr>Презентация PowerPoint</vt:lpstr>
      <vt:lpstr>Інформаційно-комунікаційні технології (informational-communication technology) -сукупність методів, виробничих процесів і програмно-технічних засобів, інтегрованих з метою збору, обробки, зберігання, розповсюдження, відображення й застосування інформації на користь її користувачів за допомогою Інтернету. (Тлумачний словник з інформаційно-педагогічних технологій)</vt:lpstr>
      <vt:lpstr>Презентация PowerPoint</vt:lpstr>
      <vt:lpstr>«Хто володіє інформацією, той володіє світом!»                                               Уїнстон Черчіль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 Windows</cp:lastModifiedBy>
  <cp:revision>161</cp:revision>
  <dcterms:created xsi:type="dcterms:W3CDTF">2014-07-06T18:18:01Z</dcterms:created>
  <dcterms:modified xsi:type="dcterms:W3CDTF">2019-04-22T18:34:13Z</dcterms:modified>
</cp:coreProperties>
</file>