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6" r:id="rId3"/>
    <p:sldId id="257"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4" d="100"/>
          <a:sy n="54" d="100"/>
        </p:scale>
        <p:origin x="-102" y="-11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4/22/2019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listennotes.com/ru/podcasts/love-learning-english-easier-english-the-KnEfP3IHXi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meadowsprimary.co.uk/blog/thank-you-children-and-parents-class-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source=images&amp;cd=&amp;ved=2ahUKEwjwkPnrq9LhAhUCLBoKHSBbAh4QjRx6BAgBEAU&amp;url=http://teach3d.net/2017/03/20/march-2017-technology-trend-toolbox/&amp;psig=AOvVaw13ul_2_i3KqQ1Aqrnx1F3S&amp;ust=1555425993878813" TargetMode="External"/><Relationship Id="rId2" Type="http://schemas.openxmlformats.org/officeDocument/2006/relationships/hyperlink" Target="https://www.google.com/imgres?imgurl=http://www.lttc.eduhk.hk/wp-content/uploads/2012/01/feature-moodle1-300x159.png&amp;imgrefurl=http://teach3d.net/2017/03/20/march-2017-technology-trend-toolbox/&amp;docid=ICb4Nbi6vubfTM&amp;tbnid=EVob09uvs4RjoM:&amp;vet=10ahUKEwjAse6_q9LhAhUj5eAKHVkNCkkQMwgqKAIwAg..i&amp;w=300&amp;h=159&amp;itg=1&amp;hl=ru-UA&amp;bih=928&amp;biw=1904&amp;q=moodle%20learning%20management%20system&amp;ved=0ahUKEwjAse6_q9LhAhUj5eAKHVkNCkkQMwgqKAIwAg&amp;iact=mrc&amp;uact=8"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amazon.com/Shakespeares-Sonnets-Folger-Shakespeare-Library/dp/0671722875"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englishlanguagehomestays.com/best-english-films-for-learning-englis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bolaesho.blogspot.com/2016/07/telawaa-english-language-zone-with-beb.html"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etwinning.net/en/pub/highlights/let-us-introduce-you-to-etwin.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7623" y="3814119"/>
            <a:ext cx="9597006" cy="2561513"/>
          </a:xfrm>
        </p:spPr>
        <p:txBody>
          <a:bodyPr>
            <a:normAutofit/>
          </a:bodyPr>
          <a:lstStyle/>
          <a:p>
            <a:r>
              <a:rPr lang="en-US" sz="2400" b="1" i="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Prepared by Natalia </a:t>
            </a:r>
            <a:r>
              <a:rPr lang="en-US" sz="2400" b="1" i="1" cap="none"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kokhanova</a:t>
            </a:r>
            <a:r>
              <a:rPr lang="en-US" sz="2400" b="1" i="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r>
              <a:rPr lang="en-US" sz="2400" b="1" i="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r>
            <a:br>
              <a:rPr lang="en-US" sz="2400" b="1" i="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uk-UA" sz="2400" b="1" i="1" cap="none"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graduate</a:t>
            </a:r>
            <a:r>
              <a:rPr lang="uk-UA" sz="2400" b="1" i="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uk-UA" sz="2400" b="1" i="1" cap="none"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student</a:t>
            </a:r>
            <a:r>
              <a:rPr lang="uk-UA" sz="2400" b="1" i="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uk-UA" sz="2400" b="1" i="1" cap="none"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of</a:t>
            </a:r>
            <a:r>
              <a:rPr lang="ru-RU" sz="2400" b="1" i="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r>
            <a:br>
              <a:rPr lang="ru-RU" sz="2400" b="1" i="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en-US" sz="2400" b="1" i="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Sumy state pedagogical </a:t>
            </a:r>
            <a:r>
              <a:rPr lang="en-US" sz="2400" b="1" i="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university</a:t>
            </a:r>
            <a:r>
              <a:rPr lang="uk-UA" sz="2400" b="1" i="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2400" b="1" i="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named by A.S. </a:t>
            </a:r>
            <a:r>
              <a:rPr lang="en-US" sz="2400" b="1" i="1" cap="none"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a:t>
            </a:r>
            <a:r>
              <a:rPr lang="en-US" sz="2400" b="1" i="1" cap="none"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akarenko</a:t>
            </a:r>
            <a:endParaRPr lang="ru-RU" sz="2400" b="1" i="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a:xfrm>
            <a:off x="684212" y="685801"/>
            <a:ext cx="8534400" cy="2376182"/>
          </a:xfrm>
        </p:spPr>
        <p:txBody>
          <a:bodyPr>
            <a:normAutofit/>
          </a:bodyPr>
          <a:lstStyle/>
          <a:p>
            <a:pPr marL="0" indent="0" algn="ctr">
              <a:buNone/>
            </a:pPr>
            <a:r>
              <a:rPr lang="en-US" sz="4800" b="1" i="1" dirty="0" smtClean="0">
                <a:solidFill>
                  <a:srgbClr val="FFC000"/>
                </a:solidFill>
                <a:latin typeface="Arial" panose="020B0604020202020204" pitchFamily="34" charset="0"/>
                <a:cs typeface="Arial" panose="020B0604020202020204" pitchFamily="34" charset="0"/>
              </a:rPr>
              <a:t>Using </a:t>
            </a:r>
            <a:r>
              <a:rPr lang="en-US" sz="4800" b="1" i="1" dirty="0">
                <a:solidFill>
                  <a:srgbClr val="FFC000"/>
                </a:solidFill>
                <a:latin typeface="Arial" panose="020B0604020202020204" pitchFamily="34" charset="0"/>
                <a:cs typeface="Arial" panose="020B0604020202020204" pitchFamily="34" charset="0"/>
              </a:rPr>
              <a:t>of </a:t>
            </a:r>
            <a:r>
              <a:rPr lang="en-US" sz="4800" b="1" i="1" dirty="0" smtClean="0">
                <a:solidFill>
                  <a:srgbClr val="FFC000"/>
                </a:solidFill>
                <a:latin typeface="Arial" panose="020B0604020202020204" pitchFamily="34" charset="0"/>
                <a:cs typeface="Arial" panose="020B0604020202020204" pitchFamily="34" charset="0"/>
              </a:rPr>
              <a:t>innovative English </a:t>
            </a:r>
            <a:r>
              <a:rPr lang="en-US" sz="4800" b="1" i="1" dirty="0">
                <a:solidFill>
                  <a:srgbClr val="FFC000"/>
                </a:solidFill>
                <a:latin typeface="Arial" panose="020B0604020202020204" pitchFamily="34" charset="0"/>
                <a:cs typeface="Arial" panose="020B0604020202020204" pitchFamily="34" charset="0"/>
              </a:rPr>
              <a:t>language </a:t>
            </a:r>
            <a:r>
              <a:rPr lang="en-US" sz="4800" b="1" i="1" dirty="0" smtClean="0">
                <a:solidFill>
                  <a:srgbClr val="FFC000"/>
                </a:solidFill>
                <a:latin typeface="Arial" panose="020B0604020202020204" pitchFamily="34" charset="0"/>
                <a:cs typeface="Arial" panose="020B0604020202020204" pitchFamily="34" charset="0"/>
              </a:rPr>
              <a:t>teaching </a:t>
            </a:r>
            <a:r>
              <a:rPr lang="en-US" sz="4800" b="1" i="1" dirty="0">
                <a:solidFill>
                  <a:srgbClr val="FFC000"/>
                </a:solidFill>
                <a:latin typeface="Arial" panose="020B0604020202020204" pitchFamily="34" charset="0"/>
                <a:cs typeface="Arial" panose="020B0604020202020204" pitchFamily="34" charset="0"/>
              </a:rPr>
              <a:t>methods </a:t>
            </a:r>
            <a:r>
              <a:rPr lang="en-US" sz="4800" b="1" i="1" dirty="0" smtClean="0">
                <a:solidFill>
                  <a:srgbClr val="FFC000"/>
                </a:solidFill>
                <a:latin typeface="Arial" panose="020B0604020202020204" pitchFamily="34" charset="0"/>
                <a:cs typeface="Arial" panose="020B0604020202020204" pitchFamily="34" charset="0"/>
              </a:rPr>
              <a:t>in </a:t>
            </a:r>
            <a:r>
              <a:rPr lang="en-US" sz="4800" b="1" i="1" dirty="0">
                <a:solidFill>
                  <a:srgbClr val="FFC000"/>
                </a:solidFill>
                <a:latin typeface="Arial" panose="020B0604020202020204" pitchFamily="34" charset="0"/>
                <a:cs typeface="Arial" panose="020B0604020202020204" pitchFamily="34" charset="0"/>
              </a:rPr>
              <a:t>Polish </a:t>
            </a:r>
            <a:r>
              <a:rPr lang="en-US" sz="4800" b="1" i="1" dirty="0" smtClean="0">
                <a:solidFill>
                  <a:srgbClr val="FFC000"/>
                </a:solidFill>
                <a:latin typeface="Arial" panose="020B0604020202020204" pitchFamily="34" charset="0"/>
                <a:cs typeface="Arial" panose="020B0604020202020204" pitchFamily="34" charset="0"/>
              </a:rPr>
              <a:t>primary </a:t>
            </a:r>
            <a:r>
              <a:rPr lang="en-US" sz="4800" b="1" i="1" dirty="0">
                <a:solidFill>
                  <a:srgbClr val="FFC000"/>
                </a:solidFill>
                <a:latin typeface="Arial" panose="020B0604020202020204" pitchFamily="34" charset="0"/>
                <a:cs typeface="Arial" panose="020B0604020202020204" pitchFamily="34" charset="0"/>
              </a:rPr>
              <a:t>school</a:t>
            </a:r>
            <a:endParaRPr lang="ru-RU" sz="4800" b="1" i="1" dirty="0">
              <a:solidFill>
                <a:srgbClr val="FFC000"/>
              </a:solidFill>
              <a:latin typeface="Arial" panose="020B0604020202020204" pitchFamily="34" charset="0"/>
              <a:cs typeface="Arial" panose="020B0604020202020204" pitchFamily="34" charset="0"/>
            </a:endParaRPr>
          </a:p>
        </p:txBody>
      </p:sp>
      <p:pic>
        <p:nvPicPr>
          <p:cNvPr id="1026" name="Picture 2" descr="ÐÐ°ÑÑÐ¸Ð½ÐºÐ¸ Ð¿Ð¾ Ð·Ð°Ð¿ÑÐ¾ÑÑ ÐºÐ°ÑÑÐ¸Ð½ÐºÐ¸ Ð¸Ð½ÑÐµÑÐ°ÐºÑÐ¸Ð²Ð½Ð°Ñ Ð´Ð¾Ñ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83607"/>
            <a:ext cx="2857500" cy="2409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descr="C:\Users\Юлия\Tracing\Desktop\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4706" y="5767755"/>
            <a:ext cx="2101432" cy="1090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18984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Use of </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innovations for studying English at the Polish </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primary </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school </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can make </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learning more interesting and understandable for young pupils. The combination of traditional methods and approaches with innovation </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increases </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activity and productivity of students in the process of learning a foreign language. Therefore, it is relevant to further search for new trends and their application in the process of learning a foreign language.</a:t>
            </a:r>
            <a:endParaRPr lang="ru-RU"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pic>
        <p:nvPicPr>
          <p:cNvPr id="4098" name="Picture 2" descr="Картинки по запросу learning englis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2051" y="3937686"/>
            <a:ext cx="2849949" cy="2849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7173061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Картинки по запросу thank you">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33724" y="685800"/>
            <a:ext cx="7734059" cy="5143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031141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en-US" sz="2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For two years, Poland has been among the ten countries in the world with the best English language skills among non-English speaking countries. Such data are presented in the </a:t>
            </a:r>
            <a:r>
              <a:rPr lang="en-US" sz="2800"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research </a:t>
            </a:r>
            <a:r>
              <a:rPr lang="en-US" sz="2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of Education First, conducted among 910 thousand people in 70 countries of the world.</a:t>
            </a:r>
            <a:endParaRPr lang="ru-RU" sz="28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6631460" y="3745546"/>
            <a:ext cx="4786183" cy="2696441"/>
          </a:xfrm>
          <a:prstGeom prst="rect">
            <a:avLst/>
          </a:prstGeom>
        </p:spPr>
      </p:pic>
      <p:sp>
        <p:nvSpPr>
          <p:cNvPr id="3" name="Подзаголовок 2"/>
          <p:cNvSpPr>
            <a:spLocks noGrp="1"/>
          </p:cNvSpPr>
          <p:nvPr>
            <p:ph type="subTitle" idx="1"/>
          </p:nvPr>
        </p:nvSpPr>
        <p:spPr>
          <a:xfrm flipV="1">
            <a:off x="684212" y="5791200"/>
            <a:ext cx="45719" cy="45719"/>
          </a:xfrm>
        </p:spPr>
        <p:txBody>
          <a:bodyPr>
            <a:normAutofit fontScale="25000" lnSpcReduction="20000"/>
          </a:bodyPr>
          <a:lstStyle/>
          <a:p>
            <a:endParaRPr lang="ru-RU" dirty="0"/>
          </a:p>
        </p:txBody>
      </p:sp>
    </p:spTree>
    <p:extLst>
      <p:ext uri="{BB962C8B-B14F-4D97-AF65-F5344CB8AC3E}">
        <p14:creationId xmlns:p14="http://schemas.microsoft.com/office/powerpoint/2010/main" val="425358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032624" y="3352370"/>
            <a:ext cx="4371975" cy="3257550"/>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84212" y="238898"/>
            <a:ext cx="8534400" cy="4062170"/>
          </a:xfrm>
        </p:spPr>
        <p:txBody>
          <a:bodyPr>
            <a:normAutofit/>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Creative changes are </a:t>
            </a: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desired </a:t>
            </a:r>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innovations </a:t>
            </a: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in </a:t>
            </a:r>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modern economic and social </a:t>
            </a: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life and </a:t>
            </a:r>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also </a:t>
            </a: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t>
            </a:r>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school. Moreover, they are </a:t>
            </a: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open </a:t>
            </a:r>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to any creative teacher who </a:t>
            </a: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implements innovative </a:t>
            </a:r>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methods </a:t>
            </a: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t>
            </a:r>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English lessons. In this context, the positive experience of Polish teachers who innovate </a:t>
            </a: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educational process in primary school deserves attention.</a:t>
            </a:r>
            <a:endParaRPr lang="ru-RU"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855158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422291" y="3006811"/>
            <a:ext cx="4191721" cy="3493101"/>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pPr algn="ctr"/>
            <a:r>
              <a:rPr lang="en-US" sz="6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E-learning in primary school</a:t>
            </a:r>
            <a:endParaRPr lang="ru-RU"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407706287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6845643" y="3940686"/>
            <a:ext cx="5130628" cy="2766515"/>
          </a:xfrm>
          <a:prstGeom prst="rect">
            <a:avLst/>
          </a:prstGeom>
        </p:spPr>
      </p:pic>
      <p:sp>
        <p:nvSpPr>
          <p:cNvPr id="2" name="Заголовок 1"/>
          <p:cNvSpPr>
            <a:spLocks noGrp="1"/>
          </p:cNvSpPr>
          <p:nvPr>
            <p:ph type="title"/>
          </p:nvPr>
        </p:nvSpPr>
        <p:spPr>
          <a:xfrm>
            <a:off x="3237942" y="5459397"/>
            <a:ext cx="8534400" cy="1507067"/>
          </a:xfrm>
        </p:spPr>
        <p:txBody>
          <a:bodyPr/>
          <a:lstStyle/>
          <a:p>
            <a:endParaRPr lang="ru-RU" dirty="0"/>
          </a:p>
        </p:txBody>
      </p:sp>
      <p:sp>
        <p:nvSpPr>
          <p:cNvPr id="3" name="Объект 2"/>
          <p:cNvSpPr>
            <a:spLocks noGrp="1"/>
          </p:cNvSpPr>
          <p:nvPr>
            <p:ph idx="1"/>
          </p:nvPr>
        </p:nvSpPr>
        <p:spPr/>
        <p:txBody>
          <a:bodyPr>
            <a:normAutofit/>
          </a:bodyPr>
          <a:lstStyle/>
          <a:p>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t>The </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aim </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t>of this innovation is to motivate students to improve their linguistic and communicative skills and develop their interest in learning English through the use of modern methods of teaching a foreign language using information technology.</a:t>
            </a:r>
            <a:endParaRPr lang="ru-RU" sz="2800" dirty="0"/>
          </a:p>
        </p:txBody>
      </p:sp>
    </p:spTree>
    <p:extLst>
      <p:ext uri="{BB962C8B-B14F-4D97-AF65-F5344CB8AC3E}">
        <p14:creationId xmlns:p14="http://schemas.microsoft.com/office/powerpoint/2010/main" val="6451256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023654" y="3649362"/>
            <a:ext cx="4067750" cy="27069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a:blip r:embed="rId3"/>
          <a:stretch>
            <a:fillRect/>
          </a:stretch>
        </p:blipFill>
        <p:spPr>
          <a:xfrm>
            <a:off x="2287545" y="4176584"/>
            <a:ext cx="4217772" cy="2108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Often, in Polish schools, English teachers use an interactive whiteboard, programs for learning the computer language Euro Plus, the platform OFFICE 365 and the platform MOODLE.</a:t>
            </a:r>
            <a:endParaRPr lang="ru-RU"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241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t>Moodle (an acronym from the Modular Object-Oriented Dynamic Learning Environment) </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is </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t>an educational platform designed to bring teachers, administrators, and </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students </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t>together in one robust, secure and integrated system for creating personalized learning </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environment</a:t>
            </a:r>
            <a:r>
              <a:rPr lang="uk-UA"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endParaRPr lang="ru-RU"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AutoShape 6" descr="Картинки по запросу moodle learning management system">
            <a:hlinkClick r:id="rId2"/>
          </p:cNvPr>
          <p:cNvSpPr>
            <a:spLocks noGrp="1" noChangeAspect="1" noChangeArrowheads="1"/>
          </p:cNvSpPr>
          <p:nvPr>
            <p:ph type="title"/>
          </p:nvPr>
        </p:nvSpPr>
        <p:spPr bwMode="auto">
          <a:xfrm>
            <a:off x="3722159" y="9244088"/>
            <a:ext cx="12252887" cy="21637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032" name="Picture 8" descr="Картинки по запросу moodle learning management syste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8672" y="4029630"/>
            <a:ext cx="4102529" cy="21743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25571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3739" y="10551990"/>
            <a:ext cx="3745364" cy="793039"/>
          </a:xfrm>
        </p:spPr>
        <p:txBody>
          <a:bodyPr/>
          <a:lstStyle/>
          <a:p>
            <a:endParaRPr lang="ru-RU" dirty="0"/>
          </a:p>
        </p:txBody>
      </p:sp>
      <p:sp>
        <p:nvSpPr>
          <p:cNvPr id="3" name="Объект 2"/>
          <p:cNvSpPr>
            <a:spLocks noGrp="1"/>
          </p:cNvSpPr>
          <p:nvPr>
            <p:ph idx="1"/>
          </p:nvPr>
        </p:nvSpPr>
        <p:spPr/>
        <p:txBody>
          <a:bodyPr>
            <a:normAutofit/>
          </a:bodyPr>
          <a:lstStyle/>
          <a:p>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 some school </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additional two hours of English language studies are devoted to expanding the field of cultural vocabulary and forming spoken skills in typical everyday life situations. During additional classes, students work with authentic materials (for example, they can be original recordings, films, well-known works of English literature). </a:t>
            </a:r>
            <a:endParaRPr lang="ru-RU"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pic>
        <p:nvPicPr>
          <p:cNvPr id="2050" name="Picture 2" descr="Картинки по запросу shakespeare sonnet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8612" y="1924579"/>
            <a:ext cx="2895600" cy="47529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english film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415" y="3847070"/>
            <a:ext cx="1939713" cy="29120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53826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Students </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are involved in the preparation of a national newsletter in English and a language blog ENGLISH ZONE, where they have the opportunity to present their own achievements and use additional materials prepared for the needs of the innovation program. </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Students </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of the profile class are encouraged to establish contact with their peers from English-speaking countries within the framework of e-Twinning </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projects.</a:t>
            </a:r>
            <a:endParaRPr lang="ru-RU" dirty="0"/>
          </a:p>
        </p:txBody>
      </p:sp>
      <p:pic>
        <p:nvPicPr>
          <p:cNvPr id="3074" name="Picture 2" descr="Картинки по запросу language blog ENGLISH ZO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185" y="3971924"/>
            <a:ext cx="4495800" cy="2886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descr="Картинки по запросу etwinn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6673" y="287212"/>
            <a:ext cx="2978236" cy="3251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19653684"/>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Сектор">
  <a:themeElements>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378</TotalTime>
  <Words>421</Words>
  <Application>Microsoft Office PowerPoint</Application>
  <PresentationFormat>Произвольный</PresentationFormat>
  <Paragraphs>11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Сектор</vt:lpstr>
      <vt:lpstr>Prepared by Natalia kokhanova, graduate student of Sumy state pedagogical university named by A.S. Makarenko</vt:lpstr>
      <vt:lpstr>For two years, Poland has been among the ten countries in the world with the best English language skills among non-English speaking countries. Such data are presented in the research of Education First, conducted among 910 thousand people in 70 countries of the world.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kokhnatal@mail.ru</dc:creator>
  <cp:lastModifiedBy>Пользователь Windows</cp:lastModifiedBy>
  <cp:revision>13</cp:revision>
  <dcterms:created xsi:type="dcterms:W3CDTF">2019-04-07T13:56:26Z</dcterms:created>
  <dcterms:modified xsi:type="dcterms:W3CDTF">2019-04-22T18:33:54Z</dcterms:modified>
</cp:coreProperties>
</file>